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11"/>
  </p:notesMasterIdLst>
  <p:sldIdLst>
    <p:sldId id="256" r:id="rId2"/>
    <p:sldId id="257" r:id="rId3"/>
    <p:sldId id="259" r:id="rId4"/>
    <p:sldId id="258" r:id="rId5"/>
    <p:sldId id="272" r:id="rId6"/>
    <p:sldId id="265" r:id="rId7"/>
    <p:sldId id="263" r:id="rId8"/>
    <p:sldId id="261"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0" autoAdjust="0"/>
    <p:restoredTop sz="94660"/>
  </p:normalViewPr>
  <p:slideViewPr>
    <p:cSldViewPr snapToGrid="0">
      <p:cViewPr varScale="1">
        <p:scale>
          <a:sx n="94" d="100"/>
          <a:sy n="94" d="100"/>
        </p:scale>
        <p:origin x="84" y="4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すみれが丘人口ピラミッド</a:t>
            </a:r>
            <a:r>
              <a:rPr lang="en-US" altLang="ja-JP"/>
              <a:t>1975</a:t>
            </a:r>
            <a:r>
              <a:rPr lang="ja-JP" altLang="en-US"/>
              <a:t>年</a:t>
            </a:r>
          </a:p>
        </c:rich>
      </c:tx>
      <c:layout>
        <c:manualLayout>
          <c:xMode val="edge"/>
          <c:yMode val="edge"/>
          <c:x val="0.25020991385976599"/>
          <c:y val="2.9326404809838301E-2"/>
        </c:manualLayout>
      </c:layout>
      <c:overlay val="0"/>
      <c:spPr>
        <a:noFill/>
        <a:ln>
          <a:noFill/>
        </a:ln>
        <a:effectLst/>
      </c:spPr>
    </c:title>
    <c:autoTitleDeleted val="0"/>
    <c:plotArea>
      <c:layout>
        <c:manualLayout>
          <c:layoutTarget val="inner"/>
          <c:xMode val="edge"/>
          <c:yMode val="edge"/>
          <c:x val="5.97082715837964E-2"/>
          <c:y val="0.17506978491275799"/>
          <c:w val="0.88497032152423705"/>
          <c:h val="0.78045610679301702"/>
        </c:manualLayout>
      </c:layout>
      <c:barChart>
        <c:barDir val="bar"/>
        <c:grouping val="clustered"/>
        <c:varyColors val="0"/>
        <c:ser>
          <c:idx val="0"/>
          <c:order val="0"/>
          <c:tx>
            <c:strRef>
              <c:f>'1975人口ピラミッド (2)'!$C$7</c:f>
              <c:strCache>
                <c:ptCount val="1"/>
                <c:pt idx="0">
                  <c:v>男</c:v>
                </c:pt>
              </c:strCache>
            </c:strRef>
          </c:tx>
          <c:spPr>
            <a:solidFill>
              <a:schemeClr val="accent1"/>
            </a:solidFill>
            <a:ln>
              <a:noFill/>
            </a:ln>
            <a:effectLst/>
          </c:spPr>
          <c:invertIfNegative val="0"/>
          <c:cat>
            <c:strRef>
              <c:f>'1975人口ピラミッド (2)'!$D$6:$CZ$6</c:f>
              <c:strCache>
                <c:ptCount val="101"/>
                <c:pt idx="0">
                  <c:v>0歳</c:v>
                </c:pt>
                <c:pt idx="1">
                  <c:v>1歳</c:v>
                </c:pt>
                <c:pt idx="2">
                  <c:v>2歳</c:v>
                </c:pt>
                <c:pt idx="3">
                  <c:v>3歳</c:v>
                </c:pt>
                <c:pt idx="4">
                  <c:v>4歳</c:v>
                </c:pt>
                <c:pt idx="5">
                  <c:v>5歳</c:v>
                </c:pt>
                <c:pt idx="6">
                  <c:v>6歳</c:v>
                </c:pt>
                <c:pt idx="7">
                  <c:v>7歳</c:v>
                </c:pt>
                <c:pt idx="8">
                  <c:v>8歳</c:v>
                </c:pt>
                <c:pt idx="9">
                  <c:v>9歳</c:v>
                </c:pt>
                <c:pt idx="10">
                  <c:v>10歳</c:v>
                </c:pt>
                <c:pt idx="11">
                  <c:v>11歳</c:v>
                </c:pt>
                <c:pt idx="12">
                  <c:v>12歳</c:v>
                </c:pt>
                <c:pt idx="13">
                  <c:v>13歳</c:v>
                </c:pt>
                <c:pt idx="14">
                  <c:v>14歳</c:v>
                </c:pt>
                <c:pt idx="15">
                  <c:v>15歳</c:v>
                </c:pt>
                <c:pt idx="16">
                  <c:v>16歳</c:v>
                </c:pt>
                <c:pt idx="17">
                  <c:v>17歳</c:v>
                </c:pt>
                <c:pt idx="18">
                  <c:v>18歳</c:v>
                </c:pt>
                <c:pt idx="19">
                  <c:v>19歳</c:v>
                </c:pt>
                <c:pt idx="20">
                  <c:v>20歳</c:v>
                </c:pt>
                <c:pt idx="21">
                  <c:v>21歳</c:v>
                </c:pt>
                <c:pt idx="22">
                  <c:v>22歳</c:v>
                </c:pt>
                <c:pt idx="23">
                  <c:v>23歳</c:v>
                </c:pt>
                <c:pt idx="24">
                  <c:v>24歳</c:v>
                </c:pt>
                <c:pt idx="25">
                  <c:v>25歳</c:v>
                </c:pt>
                <c:pt idx="26">
                  <c:v>26歳</c:v>
                </c:pt>
                <c:pt idx="27">
                  <c:v>27歳</c:v>
                </c:pt>
                <c:pt idx="28">
                  <c:v>28歳</c:v>
                </c:pt>
                <c:pt idx="29">
                  <c:v>29歳</c:v>
                </c:pt>
                <c:pt idx="30">
                  <c:v>30歳</c:v>
                </c:pt>
                <c:pt idx="31">
                  <c:v>31歳</c:v>
                </c:pt>
                <c:pt idx="32">
                  <c:v>32歳</c:v>
                </c:pt>
                <c:pt idx="33">
                  <c:v>33歳</c:v>
                </c:pt>
                <c:pt idx="34">
                  <c:v>34歳</c:v>
                </c:pt>
                <c:pt idx="35">
                  <c:v>35歳</c:v>
                </c:pt>
                <c:pt idx="36">
                  <c:v>36歳</c:v>
                </c:pt>
                <c:pt idx="37">
                  <c:v>37歳</c:v>
                </c:pt>
                <c:pt idx="38">
                  <c:v>38歳</c:v>
                </c:pt>
                <c:pt idx="39">
                  <c:v>39歳</c:v>
                </c:pt>
                <c:pt idx="40">
                  <c:v>40歳</c:v>
                </c:pt>
                <c:pt idx="41">
                  <c:v>41歳</c:v>
                </c:pt>
                <c:pt idx="42">
                  <c:v>42歳</c:v>
                </c:pt>
                <c:pt idx="43">
                  <c:v>43歳</c:v>
                </c:pt>
                <c:pt idx="44">
                  <c:v>44歳</c:v>
                </c:pt>
                <c:pt idx="45">
                  <c:v>45歳</c:v>
                </c:pt>
                <c:pt idx="46">
                  <c:v>46歳</c:v>
                </c:pt>
                <c:pt idx="47">
                  <c:v>47歳</c:v>
                </c:pt>
                <c:pt idx="48">
                  <c:v>48歳</c:v>
                </c:pt>
                <c:pt idx="49">
                  <c:v>49歳</c:v>
                </c:pt>
                <c:pt idx="50">
                  <c:v>50歳</c:v>
                </c:pt>
                <c:pt idx="51">
                  <c:v>51歳</c:v>
                </c:pt>
                <c:pt idx="52">
                  <c:v>52歳</c:v>
                </c:pt>
                <c:pt idx="53">
                  <c:v>53歳</c:v>
                </c:pt>
                <c:pt idx="54">
                  <c:v>54歳</c:v>
                </c:pt>
                <c:pt idx="55">
                  <c:v>55歳</c:v>
                </c:pt>
                <c:pt idx="56">
                  <c:v>56歳</c:v>
                </c:pt>
                <c:pt idx="57">
                  <c:v>57歳</c:v>
                </c:pt>
                <c:pt idx="58">
                  <c:v>58歳</c:v>
                </c:pt>
                <c:pt idx="59">
                  <c:v>59歳</c:v>
                </c:pt>
                <c:pt idx="60">
                  <c:v>60歳</c:v>
                </c:pt>
                <c:pt idx="61">
                  <c:v>61歳</c:v>
                </c:pt>
                <c:pt idx="62">
                  <c:v>62歳</c:v>
                </c:pt>
                <c:pt idx="63">
                  <c:v>63歳</c:v>
                </c:pt>
                <c:pt idx="64">
                  <c:v>64歳</c:v>
                </c:pt>
                <c:pt idx="65">
                  <c:v>65歳</c:v>
                </c:pt>
                <c:pt idx="66">
                  <c:v>66歳</c:v>
                </c:pt>
                <c:pt idx="67">
                  <c:v>67歳</c:v>
                </c:pt>
                <c:pt idx="68">
                  <c:v>68歳</c:v>
                </c:pt>
                <c:pt idx="69">
                  <c:v>69歳</c:v>
                </c:pt>
                <c:pt idx="70">
                  <c:v>70歳</c:v>
                </c:pt>
                <c:pt idx="71">
                  <c:v>71歳</c:v>
                </c:pt>
                <c:pt idx="72">
                  <c:v>72歳</c:v>
                </c:pt>
                <c:pt idx="73">
                  <c:v>73歳</c:v>
                </c:pt>
                <c:pt idx="74">
                  <c:v>74歳</c:v>
                </c:pt>
                <c:pt idx="75">
                  <c:v>75歳</c:v>
                </c:pt>
                <c:pt idx="76">
                  <c:v>76歳</c:v>
                </c:pt>
                <c:pt idx="77">
                  <c:v>77歳</c:v>
                </c:pt>
                <c:pt idx="78">
                  <c:v>78歳</c:v>
                </c:pt>
                <c:pt idx="79">
                  <c:v>79歳</c:v>
                </c:pt>
                <c:pt idx="80">
                  <c:v>80歳</c:v>
                </c:pt>
                <c:pt idx="81">
                  <c:v>81歳</c:v>
                </c:pt>
                <c:pt idx="82">
                  <c:v>82歳</c:v>
                </c:pt>
                <c:pt idx="83">
                  <c:v>83歳</c:v>
                </c:pt>
                <c:pt idx="84">
                  <c:v>84歳</c:v>
                </c:pt>
                <c:pt idx="85">
                  <c:v>85歳</c:v>
                </c:pt>
                <c:pt idx="86">
                  <c:v>86歳</c:v>
                </c:pt>
                <c:pt idx="87">
                  <c:v>87歳</c:v>
                </c:pt>
                <c:pt idx="88">
                  <c:v>88歳</c:v>
                </c:pt>
                <c:pt idx="89">
                  <c:v>89歳</c:v>
                </c:pt>
                <c:pt idx="90">
                  <c:v>90歳</c:v>
                </c:pt>
                <c:pt idx="91">
                  <c:v>91歳</c:v>
                </c:pt>
                <c:pt idx="92">
                  <c:v>92歳</c:v>
                </c:pt>
                <c:pt idx="93">
                  <c:v>93歳</c:v>
                </c:pt>
                <c:pt idx="94">
                  <c:v>94歳</c:v>
                </c:pt>
                <c:pt idx="95">
                  <c:v>95歳</c:v>
                </c:pt>
                <c:pt idx="96">
                  <c:v>96歳</c:v>
                </c:pt>
                <c:pt idx="97">
                  <c:v>97歳</c:v>
                </c:pt>
                <c:pt idx="98">
                  <c:v>98歳</c:v>
                </c:pt>
                <c:pt idx="99">
                  <c:v>99歳</c:v>
                </c:pt>
                <c:pt idx="100">
                  <c:v>100歳上</c:v>
                </c:pt>
              </c:strCache>
            </c:strRef>
          </c:cat>
          <c:val>
            <c:numRef>
              <c:f>'1975人口ピラミッド (2)'!$D$7:$CZ$7</c:f>
              <c:numCache>
                <c:formatCode>General</c:formatCode>
                <c:ptCount val="101"/>
                <c:pt idx="0">
                  <c:v>23</c:v>
                </c:pt>
                <c:pt idx="1">
                  <c:v>26</c:v>
                </c:pt>
                <c:pt idx="2">
                  <c:v>30</c:v>
                </c:pt>
                <c:pt idx="3">
                  <c:v>35</c:v>
                </c:pt>
                <c:pt idx="4">
                  <c:v>32</c:v>
                </c:pt>
                <c:pt idx="5">
                  <c:v>32</c:v>
                </c:pt>
                <c:pt idx="6">
                  <c:v>31</c:v>
                </c:pt>
                <c:pt idx="7">
                  <c:v>40</c:v>
                </c:pt>
                <c:pt idx="8">
                  <c:v>27</c:v>
                </c:pt>
                <c:pt idx="9">
                  <c:v>17</c:v>
                </c:pt>
                <c:pt idx="10">
                  <c:v>25</c:v>
                </c:pt>
                <c:pt idx="11">
                  <c:v>19</c:v>
                </c:pt>
                <c:pt idx="12">
                  <c:v>22</c:v>
                </c:pt>
                <c:pt idx="13">
                  <c:v>11</c:v>
                </c:pt>
                <c:pt idx="14">
                  <c:v>17</c:v>
                </c:pt>
                <c:pt idx="15">
                  <c:v>17</c:v>
                </c:pt>
                <c:pt idx="16">
                  <c:v>11</c:v>
                </c:pt>
                <c:pt idx="17">
                  <c:v>10</c:v>
                </c:pt>
                <c:pt idx="18">
                  <c:v>5</c:v>
                </c:pt>
                <c:pt idx="19">
                  <c:v>10</c:v>
                </c:pt>
                <c:pt idx="20">
                  <c:v>10</c:v>
                </c:pt>
                <c:pt idx="21">
                  <c:v>10</c:v>
                </c:pt>
                <c:pt idx="22">
                  <c:v>10</c:v>
                </c:pt>
                <c:pt idx="23">
                  <c:v>10</c:v>
                </c:pt>
                <c:pt idx="24">
                  <c:v>9</c:v>
                </c:pt>
                <c:pt idx="25">
                  <c:v>14</c:v>
                </c:pt>
                <c:pt idx="26">
                  <c:v>13</c:v>
                </c:pt>
                <c:pt idx="27">
                  <c:v>13</c:v>
                </c:pt>
                <c:pt idx="28">
                  <c:v>13</c:v>
                </c:pt>
                <c:pt idx="29">
                  <c:v>13</c:v>
                </c:pt>
                <c:pt idx="30">
                  <c:v>25</c:v>
                </c:pt>
                <c:pt idx="31">
                  <c:v>25</c:v>
                </c:pt>
                <c:pt idx="32">
                  <c:v>25</c:v>
                </c:pt>
                <c:pt idx="33">
                  <c:v>24</c:v>
                </c:pt>
                <c:pt idx="34">
                  <c:v>24</c:v>
                </c:pt>
                <c:pt idx="35">
                  <c:v>34</c:v>
                </c:pt>
                <c:pt idx="36">
                  <c:v>34</c:v>
                </c:pt>
                <c:pt idx="37">
                  <c:v>33</c:v>
                </c:pt>
                <c:pt idx="38">
                  <c:v>33</c:v>
                </c:pt>
                <c:pt idx="39">
                  <c:v>33</c:v>
                </c:pt>
                <c:pt idx="40">
                  <c:v>23</c:v>
                </c:pt>
                <c:pt idx="41">
                  <c:v>23</c:v>
                </c:pt>
                <c:pt idx="42">
                  <c:v>22</c:v>
                </c:pt>
                <c:pt idx="43">
                  <c:v>22</c:v>
                </c:pt>
                <c:pt idx="44">
                  <c:v>22</c:v>
                </c:pt>
                <c:pt idx="45">
                  <c:v>13</c:v>
                </c:pt>
                <c:pt idx="46">
                  <c:v>13</c:v>
                </c:pt>
                <c:pt idx="47">
                  <c:v>13</c:v>
                </c:pt>
                <c:pt idx="48">
                  <c:v>13</c:v>
                </c:pt>
                <c:pt idx="49">
                  <c:v>13</c:v>
                </c:pt>
                <c:pt idx="50">
                  <c:v>8</c:v>
                </c:pt>
                <c:pt idx="51">
                  <c:v>8</c:v>
                </c:pt>
                <c:pt idx="52">
                  <c:v>8</c:v>
                </c:pt>
                <c:pt idx="53">
                  <c:v>7</c:v>
                </c:pt>
                <c:pt idx="54">
                  <c:v>7</c:v>
                </c:pt>
                <c:pt idx="55">
                  <c:v>3</c:v>
                </c:pt>
                <c:pt idx="56">
                  <c:v>2</c:v>
                </c:pt>
                <c:pt idx="57">
                  <c:v>2</c:v>
                </c:pt>
                <c:pt idx="58">
                  <c:v>2</c:v>
                </c:pt>
                <c:pt idx="59">
                  <c:v>2</c:v>
                </c:pt>
                <c:pt idx="60">
                  <c:v>3</c:v>
                </c:pt>
                <c:pt idx="61">
                  <c:v>3</c:v>
                </c:pt>
                <c:pt idx="62">
                  <c:v>2</c:v>
                </c:pt>
                <c:pt idx="63">
                  <c:v>2</c:v>
                </c:pt>
                <c:pt idx="64">
                  <c:v>2</c:v>
                </c:pt>
                <c:pt idx="65">
                  <c:v>1</c:v>
                </c:pt>
                <c:pt idx="66">
                  <c:v>1</c:v>
                </c:pt>
                <c:pt idx="67">
                  <c:v>1</c:v>
                </c:pt>
                <c:pt idx="68">
                  <c:v>3</c:v>
                </c:pt>
                <c:pt idx="69">
                  <c:v>3</c:v>
                </c:pt>
                <c:pt idx="70">
                  <c:v>3</c:v>
                </c:pt>
                <c:pt idx="71">
                  <c:v>0</c:v>
                </c:pt>
                <c:pt idx="72">
                  <c:v>1</c:v>
                </c:pt>
                <c:pt idx="73">
                  <c:v>1</c:v>
                </c:pt>
                <c:pt idx="74">
                  <c:v>1</c:v>
                </c:pt>
                <c:pt idx="75">
                  <c:v>1</c:v>
                </c:pt>
                <c:pt idx="76">
                  <c:v>3</c:v>
                </c:pt>
                <c:pt idx="77">
                  <c:v>1</c:v>
                </c:pt>
                <c:pt idx="78">
                  <c:v>1</c:v>
                </c:pt>
                <c:pt idx="79">
                  <c:v>0</c:v>
                </c:pt>
                <c:pt idx="80">
                  <c:v>0</c:v>
                </c:pt>
                <c:pt idx="81">
                  <c:v>0</c:v>
                </c:pt>
                <c:pt idx="82">
                  <c:v>0</c:v>
                </c:pt>
                <c:pt idx="83">
                  <c:v>0</c:v>
                </c:pt>
                <c:pt idx="84">
                  <c:v>0</c:v>
                </c:pt>
                <c:pt idx="85">
                  <c:v>1</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val>
          <c:extLst>
            <c:ext xmlns:c16="http://schemas.microsoft.com/office/drawing/2014/chart" uri="{C3380CC4-5D6E-409C-BE32-E72D297353CC}">
              <c16:uniqueId val="{00000000-3023-47B3-A776-1199949DF6F0}"/>
            </c:ext>
          </c:extLst>
        </c:ser>
        <c:dLbls>
          <c:showLegendKey val="0"/>
          <c:showVal val="0"/>
          <c:showCatName val="0"/>
          <c:showSerName val="0"/>
          <c:showPercent val="0"/>
          <c:showBubbleSize val="0"/>
        </c:dLbls>
        <c:gapWidth val="0"/>
        <c:axId val="165718360"/>
        <c:axId val="165718752"/>
      </c:barChart>
      <c:barChart>
        <c:barDir val="bar"/>
        <c:grouping val="clustered"/>
        <c:varyColors val="0"/>
        <c:ser>
          <c:idx val="1"/>
          <c:order val="1"/>
          <c:tx>
            <c:strRef>
              <c:f>'1975人口ピラミッド (2)'!$C$8</c:f>
              <c:strCache>
                <c:ptCount val="1"/>
                <c:pt idx="0">
                  <c:v>女</c:v>
                </c:pt>
              </c:strCache>
            </c:strRef>
          </c:tx>
          <c:spPr>
            <a:solidFill>
              <a:schemeClr val="accent2"/>
            </a:solidFill>
            <a:ln>
              <a:noFill/>
            </a:ln>
            <a:effectLst/>
          </c:spPr>
          <c:invertIfNegative val="0"/>
          <c:cat>
            <c:strRef>
              <c:f>'1975人口ピラミッド (2)'!$D$6:$CZ$6</c:f>
              <c:strCache>
                <c:ptCount val="101"/>
                <c:pt idx="0">
                  <c:v>0歳</c:v>
                </c:pt>
                <c:pt idx="1">
                  <c:v>1歳</c:v>
                </c:pt>
                <c:pt idx="2">
                  <c:v>2歳</c:v>
                </c:pt>
                <c:pt idx="3">
                  <c:v>3歳</c:v>
                </c:pt>
                <c:pt idx="4">
                  <c:v>4歳</c:v>
                </c:pt>
                <c:pt idx="5">
                  <c:v>5歳</c:v>
                </c:pt>
                <c:pt idx="6">
                  <c:v>6歳</c:v>
                </c:pt>
                <c:pt idx="7">
                  <c:v>7歳</c:v>
                </c:pt>
                <c:pt idx="8">
                  <c:v>8歳</c:v>
                </c:pt>
                <c:pt idx="9">
                  <c:v>9歳</c:v>
                </c:pt>
                <c:pt idx="10">
                  <c:v>10歳</c:v>
                </c:pt>
                <c:pt idx="11">
                  <c:v>11歳</c:v>
                </c:pt>
                <c:pt idx="12">
                  <c:v>12歳</c:v>
                </c:pt>
                <c:pt idx="13">
                  <c:v>13歳</c:v>
                </c:pt>
                <c:pt idx="14">
                  <c:v>14歳</c:v>
                </c:pt>
                <c:pt idx="15">
                  <c:v>15歳</c:v>
                </c:pt>
                <c:pt idx="16">
                  <c:v>16歳</c:v>
                </c:pt>
                <c:pt idx="17">
                  <c:v>17歳</c:v>
                </c:pt>
                <c:pt idx="18">
                  <c:v>18歳</c:v>
                </c:pt>
                <c:pt idx="19">
                  <c:v>19歳</c:v>
                </c:pt>
                <c:pt idx="20">
                  <c:v>20歳</c:v>
                </c:pt>
                <c:pt idx="21">
                  <c:v>21歳</c:v>
                </c:pt>
                <c:pt idx="22">
                  <c:v>22歳</c:v>
                </c:pt>
                <c:pt idx="23">
                  <c:v>23歳</c:v>
                </c:pt>
                <c:pt idx="24">
                  <c:v>24歳</c:v>
                </c:pt>
                <c:pt idx="25">
                  <c:v>25歳</c:v>
                </c:pt>
                <c:pt idx="26">
                  <c:v>26歳</c:v>
                </c:pt>
                <c:pt idx="27">
                  <c:v>27歳</c:v>
                </c:pt>
                <c:pt idx="28">
                  <c:v>28歳</c:v>
                </c:pt>
                <c:pt idx="29">
                  <c:v>29歳</c:v>
                </c:pt>
                <c:pt idx="30">
                  <c:v>30歳</c:v>
                </c:pt>
                <c:pt idx="31">
                  <c:v>31歳</c:v>
                </c:pt>
                <c:pt idx="32">
                  <c:v>32歳</c:v>
                </c:pt>
                <c:pt idx="33">
                  <c:v>33歳</c:v>
                </c:pt>
                <c:pt idx="34">
                  <c:v>34歳</c:v>
                </c:pt>
                <c:pt idx="35">
                  <c:v>35歳</c:v>
                </c:pt>
                <c:pt idx="36">
                  <c:v>36歳</c:v>
                </c:pt>
                <c:pt idx="37">
                  <c:v>37歳</c:v>
                </c:pt>
                <c:pt idx="38">
                  <c:v>38歳</c:v>
                </c:pt>
                <c:pt idx="39">
                  <c:v>39歳</c:v>
                </c:pt>
                <c:pt idx="40">
                  <c:v>40歳</c:v>
                </c:pt>
                <c:pt idx="41">
                  <c:v>41歳</c:v>
                </c:pt>
                <c:pt idx="42">
                  <c:v>42歳</c:v>
                </c:pt>
                <c:pt idx="43">
                  <c:v>43歳</c:v>
                </c:pt>
                <c:pt idx="44">
                  <c:v>44歳</c:v>
                </c:pt>
                <c:pt idx="45">
                  <c:v>45歳</c:v>
                </c:pt>
                <c:pt idx="46">
                  <c:v>46歳</c:v>
                </c:pt>
                <c:pt idx="47">
                  <c:v>47歳</c:v>
                </c:pt>
                <c:pt idx="48">
                  <c:v>48歳</c:v>
                </c:pt>
                <c:pt idx="49">
                  <c:v>49歳</c:v>
                </c:pt>
                <c:pt idx="50">
                  <c:v>50歳</c:v>
                </c:pt>
                <c:pt idx="51">
                  <c:v>51歳</c:v>
                </c:pt>
                <c:pt idx="52">
                  <c:v>52歳</c:v>
                </c:pt>
                <c:pt idx="53">
                  <c:v>53歳</c:v>
                </c:pt>
                <c:pt idx="54">
                  <c:v>54歳</c:v>
                </c:pt>
                <c:pt idx="55">
                  <c:v>55歳</c:v>
                </c:pt>
                <c:pt idx="56">
                  <c:v>56歳</c:v>
                </c:pt>
                <c:pt idx="57">
                  <c:v>57歳</c:v>
                </c:pt>
                <c:pt idx="58">
                  <c:v>58歳</c:v>
                </c:pt>
                <c:pt idx="59">
                  <c:v>59歳</c:v>
                </c:pt>
                <c:pt idx="60">
                  <c:v>60歳</c:v>
                </c:pt>
                <c:pt idx="61">
                  <c:v>61歳</c:v>
                </c:pt>
                <c:pt idx="62">
                  <c:v>62歳</c:v>
                </c:pt>
                <c:pt idx="63">
                  <c:v>63歳</c:v>
                </c:pt>
                <c:pt idx="64">
                  <c:v>64歳</c:v>
                </c:pt>
                <c:pt idx="65">
                  <c:v>65歳</c:v>
                </c:pt>
                <c:pt idx="66">
                  <c:v>66歳</c:v>
                </c:pt>
                <c:pt idx="67">
                  <c:v>67歳</c:v>
                </c:pt>
                <c:pt idx="68">
                  <c:v>68歳</c:v>
                </c:pt>
                <c:pt idx="69">
                  <c:v>69歳</c:v>
                </c:pt>
                <c:pt idx="70">
                  <c:v>70歳</c:v>
                </c:pt>
                <c:pt idx="71">
                  <c:v>71歳</c:v>
                </c:pt>
                <c:pt idx="72">
                  <c:v>72歳</c:v>
                </c:pt>
                <c:pt idx="73">
                  <c:v>73歳</c:v>
                </c:pt>
                <c:pt idx="74">
                  <c:v>74歳</c:v>
                </c:pt>
                <c:pt idx="75">
                  <c:v>75歳</c:v>
                </c:pt>
                <c:pt idx="76">
                  <c:v>76歳</c:v>
                </c:pt>
                <c:pt idx="77">
                  <c:v>77歳</c:v>
                </c:pt>
                <c:pt idx="78">
                  <c:v>78歳</c:v>
                </c:pt>
                <c:pt idx="79">
                  <c:v>79歳</c:v>
                </c:pt>
                <c:pt idx="80">
                  <c:v>80歳</c:v>
                </c:pt>
                <c:pt idx="81">
                  <c:v>81歳</c:v>
                </c:pt>
                <c:pt idx="82">
                  <c:v>82歳</c:v>
                </c:pt>
                <c:pt idx="83">
                  <c:v>83歳</c:v>
                </c:pt>
                <c:pt idx="84">
                  <c:v>84歳</c:v>
                </c:pt>
                <c:pt idx="85">
                  <c:v>85歳</c:v>
                </c:pt>
                <c:pt idx="86">
                  <c:v>86歳</c:v>
                </c:pt>
                <c:pt idx="87">
                  <c:v>87歳</c:v>
                </c:pt>
                <c:pt idx="88">
                  <c:v>88歳</c:v>
                </c:pt>
                <c:pt idx="89">
                  <c:v>89歳</c:v>
                </c:pt>
                <c:pt idx="90">
                  <c:v>90歳</c:v>
                </c:pt>
                <c:pt idx="91">
                  <c:v>91歳</c:v>
                </c:pt>
                <c:pt idx="92">
                  <c:v>92歳</c:v>
                </c:pt>
                <c:pt idx="93">
                  <c:v>93歳</c:v>
                </c:pt>
                <c:pt idx="94">
                  <c:v>94歳</c:v>
                </c:pt>
                <c:pt idx="95">
                  <c:v>95歳</c:v>
                </c:pt>
                <c:pt idx="96">
                  <c:v>96歳</c:v>
                </c:pt>
                <c:pt idx="97">
                  <c:v>97歳</c:v>
                </c:pt>
                <c:pt idx="98">
                  <c:v>98歳</c:v>
                </c:pt>
                <c:pt idx="99">
                  <c:v>99歳</c:v>
                </c:pt>
                <c:pt idx="100">
                  <c:v>100歳上</c:v>
                </c:pt>
              </c:strCache>
            </c:strRef>
          </c:cat>
          <c:val>
            <c:numRef>
              <c:f>'1975人口ピラミッド (2)'!$D$8:$CZ$8</c:f>
              <c:numCache>
                <c:formatCode>General</c:formatCode>
                <c:ptCount val="101"/>
                <c:pt idx="0">
                  <c:v>27</c:v>
                </c:pt>
                <c:pt idx="1">
                  <c:v>27</c:v>
                </c:pt>
                <c:pt idx="2">
                  <c:v>34</c:v>
                </c:pt>
                <c:pt idx="3">
                  <c:v>32</c:v>
                </c:pt>
                <c:pt idx="4">
                  <c:v>36</c:v>
                </c:pt>
                <c:pt idx="5">
                  <c:v>31</c:v>
                </c:pt>
                <c:pt idx="6">
                  <c:v>23</c:v>
                </c:pt>
                <c:pt idx="7">
                  <c:v>31</c:v>
                </c:pt>
                <c:pt idx="8">
                  <c:v>37</c:v>
                </c:pt>
                <c:pt idx="9">
                  <c:v>18</c:v>
                </c:pt>
                <c:pt idx="10">
                  <c:v>21</c:v>
                </c:pt>
                <c:pt idx="11">
                  <c:v>18</c:v>
                </c:pt>
                <c:pt idx="12">
                  <c:v>17</c:v>
                </c:pt>
                <c:pt idx="13">
                  <c:v>11</c:v>
                </c:pt>
                <c:pt idx="14">
                  <c:v>12</c:v>
                </c:pt>
                <c:pt idx="15">
                  <c:v>11</c:v>
                </c:pt>
                <c:pt idx="16">
                  <c:v>4</c:v>
                </c:pt>
                <c:pt idx="17">
                  <c:v>9</c:v>
                </c:pt>
                <c:pt idx="18">
                  <c:v>7</c:v>
                </c:pt>
                <c:pt idx="19">
                  <c:v>5</c:v>
                </c:pt>
                <c:pt idx="20">
                  <c:v>9</c:v>
                </c:pt>
                <c:pt idx="21">
                  <c:v>8</c:v>
                </c:pt>
                <c:pt idx="22">
                  <c:v>8</c:v>
                </c:pt>
                <c:pt idx="23">
                  <c:v>8</c:v>
                </c:pt>
                <c:pt idx="24">
                  <c:v>8</c:v>
                </c:pt>
                <c:pt idx="25">
                  <c:v>21</c:v>
                </c:pt>
                <c:pt idx="26">
                  <c:v>20</c:v>
                </c:pt>
                <c:pt idx="27">
                  <c:v>20</c:v>
                </c:pt>
                <c:pt idx="28">
                  <c:v>20</c:v>
                </c:pt>
                <c:pt idx="29">
                  <c:v>20</c:v>
                </c:pt>
                <c:pt idx="30">
                  <c:v>33</c:v>
                </c:pt>
                <c:pt idx="31">
                  <c:v>33</c:v>
                </c:pt>
                <c:pt idx="32">
                  <c:v>33</c:v>
                </c:pt>
                <c:pt idx="33">
                  <c:v>33</c:v>
                </c:pt>
                <c:pt idx="34">
                  <c:v>32</c:v>
                </c:pt>
                <c:pt idx="35">
                  <c:v>27</c:v>
                </c:pt>
                <c:pt idx="36">
                  <c:v>27</c:v>
                </c:pt>
                <c:pt idx="37">
                  <c:v>27</c:v>
                </c:pt>
                <c:pt idx="38">
                  <c:v>27</c:v>
                </c:pt>
                <c:pt idx="39">
                  <c:v>27</c:v>
                </c:pt>
                <c:pt idx="40">
                  <c:v>14</c:v>
                </c:pt>
                <c:pt idx="41">
                  <c:v>14</c:v>
                </c:pt>
                <c:pt idx="42">
                  <c:v>14</c:v>
                </c:pt>
                <c:pt idx="43">
                  <c:v>14</c:v>
                </c:pt>
                <c:pt idx="44">
                  <c:v>13</c:v>
                </c:pt>
                <c:pt idx="45">
                  <c:v>11</c:v>
                </c:pt>
                <c:pt idx="46">
                  <c:v>11</c:v>
                </c:pt>
                <c:pt idx="47">
                  <c:v>11</c:v>
                </c:pt>
                <c:pt idx="48">
                  <c:v>11</c:v>
                </c:pt>
                <c:pt idx="49">
                  <c:v>10</c:v>
                </c:pt>
                <c:pt idx="50">
                  <c:v>5</c:v>
                </c:pt>
                <c:pt idx="51">
                  <c:v>5</c:v>
                </c:pt>
                <c:pt idx="52">
                  <c:v>5</c:v>
                </c:pt>
                <c:pt idx="53">
                  <c:v>4</c:v>
                </c:pt>
                <c:pt idx="54">
                  <c:v>4</c:v>
                </c:pt>
                <c:pt idx="55">
                  <c:v>5</c:v>
                </c:pt>
                <c:pt idx="56">
                  <c:v>5</c:v>
                </c:pt>
                <c:pt idx="57">
                  <c:v>5</c:v>
                </c:pt>
                <c:pt idx="58">
                  <c:v>5</c:v>
                </c:pt>
                <c:pt idx="59">
                  <c:v>4</c:v>
                </c:pt>
                <c:pt idx="60">
                  <c:v>5</c:v>
                </c:pt>
                <c:pt idx="61">
                  <c:v>5</c:v>
                </c:pt>
                <c:pt idx="62">
                  <c:v>5</c:v>
                </c:pt>
                <c:pt idx="63">
                  <c:v>5</c:v>
                </c:pt>
                <c:pt idx="64">
                  <c:v>4</c:v>
                </c:pt>
                <c:pt idx="65">
                  <c:v>5</c:v>
                </c:pt>
                <c:pt idx="66">
                  <c:v>3</c:v>
                </c:pt>
                <c:pt idx="67">
                  <c:v>2</c:v>
                </c:pt>
                <c:pt idx="68">
                  <c:v>5</c:v>
                </c:pt>
                <c:pt idx="69">
                  <c:v>2</c:v>
                </c:pt>
                <c:pt idx="70">
                  <c:v>0</c:v>
                </c:pt>
                <c:pt idx="71">
                  <c:v>1</c:v>
                </c:pt>
                <c:pt idx="72">
                  <c:v>2</c:v>
                </c:pt>
                <c:pt idx="73">
                  <c:v>6</c:v>
                </c:pt>
                <c:pt idx="74">
                  <c:v>5</c:v>
                </c:pt>
                <c:pt idx="75">
                  <c:v>3</c:v>
                </c:pt>
                <c:pt idx="76">
                  <c:v>2</c:v>
                </c:pt>
                <c:pt idx="77">
                  <c:v>1</c:v>
                </c:pt>
                <c:pt idx="78">
                  <c:v>0</c:v>
                </c:pt>
                <c:pt idx="79">
                  <c:v>2</c:v>
                </c:pt>
                <c:pt idx="80">
                  <c:v>3</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val>
          <c:extLst>
            <c:ext xmlns:c16="http://schemas.microsoft.com/office/drawing/2014/chart" uri="{C3380CC4-5D6E-409C-BE32-E72D297353CC}">
              <c16:uniqueId val="{00000001-3023-47B3-A776-1199949DF6F0}"/>
            </c:ext>
          </c:extLst>
        </c:ser>
        <c:dLbls>
          <c:showLegendKey val="0"/>
          <c:showVal val="0"/>
          <c:showCatName val="0"/>
          <c:showSerName val="0"/>
          <c:showPercent val="0"/>
          <c:showBubbleSize val="0"/>
        </c:dLbls>
        <c:gapWidth val="0"/>
        <c:axId val="165720320"/>
        <c:axId val="165719928"/>
      </c:barChart>
      <c:catAx>
        <c:axId val="165718360"/>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5718752"/>
        <c:crosses val="autoZero"/>
        <c:auto val="1"/>
        <c:lblAlgn val="ctr"/>
        <c:lblOffset val="100"/>
        <c:noMultiLvlLbl val="0"/>
      </c:catAx>
      <c:valAx>
        <c:axId val="165718752"/>
        <c:scaling>
          <c:orientation val="maxMin"/>
          <c:max val="40"/>
          <c:min val="-5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5718360"/>
        <c:crosses val="autoZero"/>
        <c:crossBetween val="between"/>
      </c:valAx>
      <c:valAx>
        <c:axId val="165719928"/>
        <c:scaling>
          <c:orientation val="minMax"/>
          <c:max val="40"/>
          <c:min val="-50"/>
        </c:scaling>
        <c:delete val="0"/>
        <c:axPos val="t"/>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5720320"/>
        <c:crosses val="max"/>
        <c:crossBetween val="between"/>
      </c:valAx>
      <c:catAx>
        <c:axId val="165720320"/>
        <c:scaling>
          <c:orientation val="minMax"/>
        </c:scaling>
        <c:delete val="1"/>
        <c:axPos val="l"/>
        <c:numFmt formatCode="General" sourceLinked="1"/>
        <c:majorTickMark val="out"/>
        <c:minorTickMark val="none"/>
        <c:tickLblPos val="nextTo"/>
        <c:crossAx val="165719928"/>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すみれが丘人口ピラミッド</a:t>
            </a:r>
            <a:r>
              <a:rPr lang="en-US" altLang="ja-JP"/>
              <a:t>2015</a:t>
            </a:r>
            <a:r>
              <a:rPr lang="ja-JP" altLang="en-US"/>
              <a:t>年</a:t>
            </a:r>
          </a:p>
        </c:rich>
      </c:tx>
      <c:overlay val="0"/>
      <c:spPr>
        <a:noFill/>
        <a:ln>
          <a:noFill/>
        </a:ln>
        <a:effectLst/>
      </c:spPr>
    </c:title>
    <c:autoTitleDeleted val="0"/>
    <c:plotArea>
      <c:layout>
        <c:manualLayout>
          <c:layoutTarget val="inner"/>
          <c:xMode val="edge"/>
          <c:yMode val="edge"/>
          <c:x val="4.1146281873136202E-2"/>
          <c:y val="0.231012279786978"/>
          <c:w val="0.81226559569356505"/>
          <c:h val="0.72789922518704298"/>
        </c:manualLayout>
      </c:layout>
      <c:barChart>
        <c:barDir val="bar"/>
        <c:grouping val="clustered"/>
        <c:varyColors val="0"/>
        <c:ser>
          <c:idx val="0"/>
          <c:order val="0"/>
          <c:tx>
            <c:strRef>
              <c:f>'2015人口ピラミッド (2)'!$C$6</c:f>
              <c:strCache>
                <c:ptCount val="1"/>
                <c:pt idx="0">
                  <c:v>男</c:v>
                </c:pt>
              </c:strCache>
            </c:strRef>
          </c:tx>
          <c:spPr>
            <a:solidFill>
              <a:schemeClr val="accent1"/>
            </a:solidFill>
            <a:ln>
              <a:noFill/>
            </a:ln>
            <a:effectLst/>
          </c:spPr>
          <c:invertIfNegative val="0"/>
          <c:cat>
            <c:strRef>
              <c:f>'2015人口ピラミッド (2)'!$D$5:$DA$5</c:f>
              <c:strCache>
                <c:ptCount val="102"/>
                <c:pt idx="1">
                  <c:v>0歳</c:v>
                </c:pt>
                <c:pt idx="2">
                  <c:v>1歳</c:v>
                </c:pt>
                <c:pt idx="3">
                  <c:v>2歳</c:v>
                </c:pt>
                <c:pt idx="4">
                  <c:v>3歳</c:v>
                </c:pt>
                <c:pt idx="5">
                  <c:v>4歳</c:v>
                </c:pt>
                <c:pt idx="6">
                  <c:v>5歳</c:v>
                </c:pt>
                <c:pt idx="7">
                  <c:v>6歳</c:v>
                </c:pt>
                <c:pt idx="8">
                  <c:v>7歳</c:v>
                </c:pt>
                <c:pt idx="9">
                  <c:v>8歳</c:v>
                </c:pt>
                <c:pt idx="10">
                  <c:v>9歳</c:v>
                </c:pt>
                <c:pt idx="11">
                  <c:v>10歳</c:v>
                </c:pt>
                <c:pt idx="12">
                  <c:v>11歳</c:v>
                </c:pt>
                <c:pt idx="13">
                  <c:v>12歳</c:v>
                </c:pt>
                <c:pt idx="14">
                  <c:v>13歳</c:v>
                </c:pt>
                <c:pt idx="15">
                  <c:v>14歳</c:v>
                </c:pt>
                <c:pt idx="16">
                  <c:v>15歳</c:v>
                </c:pt>
                <c:pt idx="17">
                  <c:v>16歳</c:v>
                </c:pt>
                <c:pt idx="18">
                  <c:v>17歳</c:v>
                </c:pt>
                <c:pt idx="19">
                  <c:v>18歳</c:v>
                </c:pt>
                <c:pt idx="20">
                  <c:v>19歳</c:v>
                </c:pt>
                <c:pt idx="21">
                  <c:v>20歳</c:v>
                </c:pt>
                <c:pt idx="22">
                  <c:v>21歳</c:v>
                </c:pt>
                <c:pt idx="23">
                  <c:v>22歳</c:v>
                </c:pt>
                <c:pt idx="24">
                  <c:v>23歳</c:v>
                </c:pt>
                <c:pt idx="25">
                  <c:v>24歳</c:v>
                </c:pt>
                <c:pt idx="26">
                  <c:v>25歳</c:v>
                </c:pt>
                <c:pt idx="27">
                  <c:v>26歳</c:v>
                </c:pt>
                <c:pt idx="28">
                  <c:v>27歳</c:v>
                </c:pt>
                <c:pt idx="29">
                  <c:v>28歳</c:v>
                </c:pt>
                <c:pt idx="30">
                  <c:v>29歳</c:v>
                </c:pt>
                <c:pt idx="31">
                  <c:v>30歳</c:v>
                </c:pt>
                <c:pt idx="32">
                  <c:v>31歳</c:v>
                </c:pt>
                <c:pt idx="33">
                  <c:v>32歳</c:v>
                </c:pt>
                <c:pt idx="34">
                  <c:v>33歳</c:v>
                </c:pt>
                <c:pt idx="35">
                  <c:v>34歳</c:v>
                </c:pt>
                <c:pt idx="36">
                  <c:v>35歳</c:v>
                </c:pt>
                <c:pt idx="37">
                  <c:v>36歳</c:v>
                </c:pt>
                <c:pt idx="38">
                  <c:v>37歳</c:v>
                </c:pt>
                <c:pt idx="39">
                  <c:v>38歳</c:v>
                </c:pt>
                <c:pt idx="40">
                  <c:v>39歳</c:v>
                </c:pt>
                <c:pt idx="41">
                  <c:v>40歳</c:v>
                </c:pt>
                <c:pt idx="42">
                  <c:v>41歳</c:v>
                </c:pt>
                <c:pt idx="43">
                  <c:v>42歳</c:v>
                </c:pt>
                <c:pt idx="44">
                  <c:v>43歳</c:v>
                </c:pt>
                <c:pt idx="45">
                  <c:v>44歳</c:v>
                </c:pt>
                <c:pt idx="46">
                  <c:v>45歳</c:v>
                </c:pt>
                <c:pt idx="47">
                  <c:v>46歳</c:v>
                </c:pt>
                <c:pt idx="48">
                  <c:v>47歳</c:v>
                </c:pt>
                <c:pt idx="49">
                  <c:v>48歳</c:v>
                </c:pt>
                <c:pt idx="50">
                  <c:v>49歳</c:v>
                </c:pt>
                <c:pt idx="51">
                  <c:v>50歳</c:v>
                </c:pt>
                <c:pt idx="52">
                  <c:v>51歳</c:v>
                </c:pt>
                <c:pt idx="53">
                  <c:v>52歳</c:v>
                </c:pt>
                <c:pt idx="54">
                  <c:v>53歳</c:v>
                </c:pt>
                <c:pt idx="55">
                  <c:v>54歳</c:v>
                </c:pt>
                <c:pt idx="56">
                  <c:v>55歳</c:v>
                </c:pt>
                <c:pt idx="57">
                  <c:v>56歳</c:v>
                </c:pt>
                <c:pt idx="58">
                  <c:v>57歳</c:v>
                </c:pt>
                <c:pt idx="59">
                  <c:v>58歳</c:v>
                </c:pt>
                <c:pt idx="60">
                  <c:v>59歳</c:v>
                </c:pt>
                <c:pt idx="61">
                  <c:v>60歳</c:v>
                </c:pt>
                <c:pt idx="62">
                  <c:v>61歳</c:v>
                </c:pt>
                <c:pt idx="63">
                  <c:v>62歳</c:v>
                </c:pt>
                <c:pt idx="64">
                  <c:v>63歳</c:v>
                </c:pt>
                <c:pt idx="65">
                  <c:v>64歳</c:v>
                </c:pt>
                <c:pt idx="66">
                  <c:v>65歳</c:v>
                </c:pt>
                <c:pt idx="67">
                  <c:v>66歳</c:v>
                </c:pt>
                <c:pt idx="68">
                  <c:v>67歳</c:v>
                </c:pt>
                <c:pt idx="69">
                  <c:v>68歳</c:v>
                </c:pt>
                <c:pt idx="70">
                  <c:v>69歳</c:v>
                </c:pt>
                <c:pt idx="71">
                  <c:v>70歳</c:v>
                </c:pt>
                <c:pt idx="72">
                  <c:v>71歳</c:v>
                </c:pt>
                <c:pt idx="73">
                  <c:v>72歳</c:v>
                </c:pt>
                <c:pt idx="74">
                  <c:v>73歳</c:v>
                </c:pt>
                <c:pt idx="75">
                  <c:v>74歳</c:v>
                </c:pt>
                <c:pt idx="76">
                  <c:v>75歳</c:v>
                </c:pt>
                <c:pt idx="77">
                  <c:v>76歳</c:v>
                </c:pt>
                <c:pt idx="78">
                  <c:v>77歳</c:v>
                </c:pt>
                <c:pt idx="79">
                  <c:v>78歳</c:v>
                </c:pt>
                <c:pt idx="80">
                  <c:v>79歳</c:v>
                </c:pt>
                <c:pt idx="81">
                  <c:v>80歳</c:v>
                </c:pt>
                <c:pt idx="82">
                  <c:v>81歳</c:v>
                </c:pt>
                <c:pt idx="83">
                  <c:v>82歳</c:v>
                </c:pt>
                <c:pt idx="84">
                  <c:v>83歳</c:v>
                </c:pt>
                <c:pt idx="85">
                  <c:v>84歳</c:v>
                </c:pt>
                <c:pt idx="86">
                  <c:v>85歳</c:v>
                </c:pt>
                <c:pt idx="87">
                  <c:v>86歳</c:v>
                </c:pt>
                <c:pt idx="88">
                  <c:v>87歳</c:v>
                </c:pt>
                <c:pt idx="89">
                  <c:v>88歳</c:v>
                </c:pt>
                <c:pt idx="90">
                  <c:v>89歳</c:v>
                </c:pt>
                <c:pt idx="91">
                  <c:v>90歳</c:v>
                </c:pt>
                <c:pt idx="92">
                  <c:v>91歳</c:v>
                </c:pt>
                <c:pt idx="93">
                  <c:v>92歳</c:v>
                </c:pt>
                <c:pt idx="94">
                  <c:v>93歳</c:v>
                </c:pt>
                <c:pt idx="95">
                  <c:v>94歳</c:v>
                </c:pt>
                <c:pt idx="96">
                  <c:v>95歳</c:v>
                </c:pt>
                <c:pt idx="97">
                  <c:v>96歳</c:v>
                </c:pt>
                <c:pt idx="98">
                  <c:v>97歳</c:v>
                </c:pt>
                <c:pt idx="99">
                  <c:v>98歳</c:v>
                </c:pt>
                <c:pt idx="100">
                  <c:v>99歳</c:v>
                </c:pt>
                <c:pt idx="101">
                  <c:v>100歳上</c:v>
                </c:pt>
              </c:strCache>
            </c:strRef>
          </c:cat>
          <c:val>
            <c:numRef>
              <c:f>'2015人口ピラミッド (2)'!$D$6:$DA$6</c:f>
              <c:numCache>
                <c:formatCode>General</c:formatCode>
                <c:ptCount val="102"/>
                <c:pt idx="1">
                  <c:v>20</c:v>
                </c:pt>
                <c:pt idx="2">
                  <c:v>22</c:v>
                </c:pt>
                <c:pt idx="3">
                  <c:v>21</c:v>
                </c:pt>
                <c:pt idx="4">
                  <c:v>25</c:v>
                </c:pt>
                <c:pt idx="5">
                  <c:v>18</c:v>
                </c:pt>
                <c:pt idx="6">
                  <c:v>20</c:v>
                </c:pt>
                <c:pt idx="7">
                  <c:v>21</c:v>
                </c:pt>
                <c:pt idx="8">
                  <c:v>27</c:v>
                </c:pt>
                <c:pt idx="9">
                  <c:v>26</c:v>
                </c:pt>
                <c:pt idx="10">
                  <c:v>22</c:v>
                </c:pt>
                <c:pt idx="11">
                  <c:v>26</c:v>
                </c:pt>
                <c:pt idx="12">
                  <c:v>26</c:v>
                </c:pt>
                <c:pt idx="13">
                  <c:v>21</c:v>
                </c:pt>
                <c:pt idx="14">
                  <c:v>31</c:v>
                </c:pt>
                <c:pt idx="15">
                  <c:v>33</c:v>
                </c:pt>
                <c:pt idx="16">
                  <c:v>24</c:v>
                </c:pt>
                <c:pt idx="17">
                  <c:v>36</c:v>
                </c:pt>
                <c:pt idx="18">
                  <c:v>27</c:v>
                </c:pt>
                <c:pt idx="19">
                  <c:v>37</c:v>
                </c:pt>
                <c:pt idx="20">
                  <c:v>29</c:v>
                </c:pt>
                <c:pt idx="21">
                  <c:v>21</c:v>
                </c:pt>
                <c:pt idx="22">
                  <c:v>29</c:v>
                </c:pt>
                <c:pt idx="23">
                  <c:v>22</c:v>
                </c:pt>
                <c:pt idx="24">
                  <c:v>26</c:v>
                </c:pt>
                <c:pt idx="25">
                  <c:v>19</c:v>
                </c:pt>
                <c:pt idx="26">
                  <c:v>22</c:v>
                </c:pt>
                <c:pt idx="27">
                  <c:v>11</c:v>
                </c:pt>
                <c:pt idx="28">
                  <c:v>23</c:v>
                </c:pt>
                <c:pt idx="29">
                  <c:v>18</c:v>
                </c:pt>
                <c:pt idx="30">
                  <c:v>16</c:v>
                </c:pt>
                <c:pt idx="31">
                  <c:v>16</c:v>
                </c:pt>
                <c:pt idx="32">
                  <c:v>26</c:v>
                </c:pt>
                <c:pt idx="33">
                  <c:v>24</c:v>
                </c:pt>
                <c:pt idx="34">
                  <c:v>24</c:v>
                </c:pt>
                <c:pt idx="35">
                  <c:v>26</c:v>
                </c:pt>
                <c:pt idx="36">
                  <c:v>32</c:v>
                </c:pt>
                <c:pt idx="37">
                  <c:v>32</c:v>
                </c:pt>
                <c:pt idx="38">
                  <c:v>34</c:v>
                </c:pt>
                <c:pt idx="39">
                  <c:v>33</c:v>
                </c:pt>
                <c:pt idx="40">
                  <c:v>38</c:v>
                </c:pt>
                <c:pt idx="41">
                  <c:v>35</c:v>
                </c:pt>
                <c:pt idx="42">
                  <c:v>25</c:v>
                </c:pt>
                <c:pt idx="43">
                  <c:v>39</c:v>
                </c:pt>
                <c:pt idx="44">
                  <c:v>45</c:v>
                </c:pt>
                <c:pt idx="45">
                  <c:v>41</c:v>
                </c:pt>
                <c:pt idx="46">
                  <c:v>35</c:v>
                </c:pt>
                <c:pt idx="47">
                  <c:v>47</c:v>
                </c:pt>
                <c:pt idx="48">
                  <c:v>50</c:v>
                </c:pt>
                <c:pt idx="49">
                  <c:v>35</c:v>
                </c:pt>
                <c:pt idx="50">
                  <c:v>37</c:v>
                </c:pt>
                <c:pt idx="51">
                  <c:v>39</c:v>
                </c:pt>
                <c:pt idx="52">
                  <c:v>32</c:v>
                </c:pt>
                <c:pt idx="53">
                  <c:v>38</c:v>
                </c:pt>
                <c:pt idx="54">
                  <c:v>30</c:v>
                </c:pt>
                <c:pt idx="55">
                  <c:v>34</c:v>
                </c:pt>
                <c:pt idx="56">
                  <c:v>27</c:v>
                </c:pt>
                <c:pt idx="57">
                  <c:v>22</c:v>
                </c:pt>
                <c:pt idx="58">
                  <c:v>22</c:v>
                </c:pt>
                <c:pt idx="59">
                  <c:v>17</c:v>
                </c:pt>
                <c:pt idx="60">
                  <c:v>19</c:v>
                </c:pt>
                <c:pt idx="61">
                  <c:v>26</c:v>
                </c:pt>
                <c:pt idx="62">
                  <c:v>16</c:v>
                </c:pt>
                <c:pt idx="63">
                  <c:v>23</c:v>
                </c:pt>
                <c:pt idx="64">
                  <c:v>13</c:v>
                </c:pt>
                <c:pt idx="65">
                  <c:v>21</c:v>
                </c:pt>
                <c:pt idx="66">
                  <c:v>18</c:v>
                </c:pt>
                <c:pt idx="67">
                  <c:v>26</c:v>
                </c:pt>
                <c:pt idx="68">
                  <c:v>25</c:v>
                </c:pt>
                <c:pt idx="69">
                  <c:v>26</c:v>
                </c:pt>
                <c:pt idx="70">
                  <c:v>15</c:v>
                </c:pt>
                <c:pt idx="71">
                  <c:v>23</c:v>
                </c:pt>
                <c:pt idx="72">
                  <c:v>18</c:v>
                </c:pt>
                <c:pt idx="73">
                  <c:v>17</c:v>
                </c:pt>
                <c:pt idx="74">
                  <c:v>37</c:v>
                </c:pt>
                <c:pt idx="75">
                  <c:v>23</c:v>
                </c:pt>
                <c:pt idx="76">
                  <c:v>26</c:v>
                </c:pt>
                <c:pt idx="77">
                  <c:v>26</c:v>
                </c:pt>
                <c:pt idx="78">
                  <c:v>29</c:v>
                </c:pt>
                <c:pt idx="79">
                  <c:v>21</c:v>
                </c:pt>
                <c:pt idx="80">
                  <c:v>24</c:v>
                </c:pt>
                <c:pt idx="81">
                  <c:v>15</c:v>
                </c:pt>
                <c:pt idx="82">
                  <c:v>13</c:v>
                </c:pt>
                <c:pt idx="83">
                  <c:v>19</c:v>
                </c:pt>
                <c:pt idx="84">
                  <c:v>10</c:v>
                </c:pt>
                <c:pt idx="85">
                  <c:v>10</c:v>
                </c:pt>
                <c:pt idx="86">
                  <c:v>10</c:v>
                </c:pt>
                <c:pt idx="87">
                  <c:v>6</c:v>
                </c:pt>
                <c:pt idx="88">
                  <c:v>9</c:v>
                </c:pt>
                <c:pt idx="89">
                  <c:v>3</c:v>
                </c:pt>
                <c:pt idx="90">
                  <c:v>2</c:v>
                </c:pt>
                <c:pt idx="91">
                  <c:v>3</c:v>
                </c:pt>
                <c:pt idx="92">
                  <c:v>2</c:v>
                </c:pt>
                <c:pt idx="93">
                  <c:v>3</c:v>
                </c:pt>
                <c:pt idx="94">
                  <c:v>0</c:v>
                </c:pt>
                <c:pt idx="95">
                  <c:v>0</c:v>
                </c:pt>
                <c:pt idx="96">
                  <c:v>0</c:v>
                </c:pt>
                <c:pt idx="97">
                  <c:v>0</c:v>
                </c:pt>
                <c:pt idx="98">
                  <c:v>0</c:v>
                </c:pt>
                <c:pt idx="99">
                  <c:v>0</c:v>
                </c:pt>
                <c:pt idx="100">
                  <c:v>1</c:v>
                </c:pt>
                <c:pt idx="101">
                  <c:v>1</c:v>
                </c:pt>
              </c:numCache>
            </c:numRef>
          </c:val>
          <c:extLst>
            <c:ext xmlns:c16="http://schemas.microsoft.com/office/drawing/2014/chart" uri="{C3380CC4-5D6E-409C-BE32-E72D297353CC}">
              <c16:uniqueId val="{00000000-0C2F-47B7-8D9E-8C396A79ED2E}"/>
            </c:ext>
          </c:extLst>
        </c:ser>
        <c:dLbls>
          <c:showLegendKey val="0"/>
          <c:showVal val="0"/>
          <c:showCatName val="0"/>
          <c:showSerName val="0"/>
          <c:showPercent val="0"/>
          <c:showBubbleSize val="0"/>
        </c:dLbls>
        <c:gapWidth val="0"/>
        <c:axId val="165721104"/>
        <c:axId val="165721888"/>
      </c:barChart>
      <c:barChart>
        <c:barDir val="bar"/>
        <c:grouping val="clustered"/>
        <c:varyColors val="0"/>
        <c:ser>
          <c:idx val="1"/>
          <c:order val="1"/>
          <c:tx>
            <c:strRef>
              <c:f>'2015人口ピラミッド (2)'!$C$7</c:f>
              <c:strCache>
                <c:ptCount val="1"/>
                <c:pt idx="0">
                  <c:v>女</c:v>
                </c:pt>
              </c:strCache>
            </c:strRef>
          </c:tx>
          <c:spPr>
            <a:solidFill>
              <a:schemeClr val="accent2"/>
            </a:solidFill>
            <a:ln>
              <a:noFill/>
            </a:ln>
            <a:effectLst/>
          </c:spPr>
          <c:invertIfNegative val="0"/>
          <c:cat>
            <c:strRef>
              <c:f>'2015人口ピラミッド (2)'!$D$5:$DA$5</c:f>
              <c:strCache>
                <c:ptCount val="102"/>
                <c:pt idx="1">
                  <c:v>0歳</c:v>
                </c:pt>
                <c:pt idx="2">
                  <c:v>1歳</c:v>
                </c:pt>
                <c:pt idx="3">
                  <c:v>2歳</c:v>
                </c:pt>
                <c:pt idx="4">
                  <c:v>3歳</c:v>
                </c:pt>
                <c:pt idx="5">
                  <c:v>4歳</c:v>
                </c:pt>
                <c:pt idx="6">
                  <c:v>5歳</c:v>
                </c:pt>
                <c:pt idx="7">
                  <c:v>6歳</c:v>
                </c:pt>
                <c:pt idx="8">
                  <c:v>7歳</c:v>
                </c:pt>
                <c:pt idx="9">
                  <c:v>8歳</c:v>
                </c:pt>
                <c:pt idx="10">
                  <c:v>9歳</c:v>
                </c:pt>
                <c:pt idx="11">
                  <c:v>10歳</c:v>
                </c:pt>
                <c:pt idx="12">
                  <c:v>11歳</c:v>
                </c:pt>
                <c:pt idx="13">
                  <c:v>12歳</c:v>
                </c:pt>
                <c:pt idx="14">
                  <c:v>13歳</c:v>
                </c:pt>
                <c:pt idx="15">
                  <c:v>14歳</c:v>
                </c:pt>
                <c:pt idx="16">
                  <c:v>15歳</c:v>
                </c:pt>
                <c:pt idx="17">
                  <c:v>16歳</c:v>
                </c:pt>
                <c:pt idx="18">
                  <c:v>17歳</c:v>
                </c:pt>
                <c:pt idx="19">
                  <c:v>18歳</c:v>
                </c:pt>
                <c:pt idx="20">
                  <c:v>19歳</c:v>
                </c:pt>
                <c:pt idx="21">
                  <c:v>20歳</c:v>
                </c:pt>
                <c:pt idx="22">
                  <c:v>21歳</c:v>
                </c:pt>
                <c:pt idx="23">
                  <c:v>22歳</c:v>
                </c:pt>
                <c:pt idx="24">
                  <c:v>23歳</c:v>
                </c:pt>
                <c:pt idx="25">
                  <c:v>24歳</c:v>
                </c:pt>
                <c:pt idx="26">
                  <c:v>25歳</c:v>
                </c:pt>
                <c:pt idx="27">
                  <c:v>26歳</c:v>
                </c:pt>
                <c:pt idx="28">
                  <c:v>27歳</c:v>
                </c:pt>
                <c:pt idx="29">
                  <c:v>28歳</c:v>
                </c:pt>
                <c:pt idx="30">
                  <c:v>29歳</c:v>
                </c:pt>
                <c:pt idx="31">
                  <c:v>30歳</c:v>
                </c:pt>
                <c:pt idx="32">
                  <c:v>31歳</c:v>
                </c:pt>
                <c:pt idx="33">
                  <c:v>32歳</c:v>
                </c:pt>
                <c:pt idx="34">
                  <c:v>33歳</c:v>
                </c:pt>
                <c:pt idx="35">
                  <c:v>34歳</c:v>
                </c:pt>
                <c:pt idx="36">
                  <c:v>35歳</c:v>
                </c:pt>
                <c:pt idx="37">
                  <c:v>36歳</c:v>
                </c:pt>
                <c:pt idx="38">
                  <c:v>37歳</c:v>
                </c:pt>
                <c:pt idx="39">
                  <c:v>38歳</c:v>
                </c:pt>
                <c:pt idx="40">
                  <c:v>39歳</c:v>
                </c:pt>
                <c:pt idx="41">
                  <c:v>40歳</c:v>
                </c:pt>
                <c:pt idx="42">
                  <c:v>41歳</c:v>
                </c:pt>
                <c:pt idx="43">
                  <c:v>42歳</c:v>
                </c:pt>
                <c:pt idx="44">
                  <c:v>43歳</c:v>
                </c:pt>
                <c:pt idx="45">
                  <c:v>44歳</c:v>
                </c:pt>
                <c:pt idx="46">
                  <c:v>45歳</c:v>
                </c:pt>
                <c:pt idx="47">
                  <c:v>46歳</c:v>
                </c:pt>
                <c:pt idx="48">
                  <c:v>47歳</c:v>
                </c:pt>
                <c:pt idx="49">
                  <c:v>48歳</c:v>
                </c:pt>
                <c:pt idx="50">
                  <c:v>49歳</c:v>
                </c:pt>
                <c:pt idx="51">
                  <c:v>50歳</c:v>
                </c:pt>
                <c:pt idx="52">
                  <c:v>51歳</c:v>
                </c:pt>
                <c:pt idx="53">
                  <c:v>52歳</c:v>
                </c:pt>
                <c:pt idx="54">
                  <c:v>53歳</c:v>
                </c:pt>
                <c:pt idx="55">
                  <c:v>54歳</c:v>
                </c:pt>
                <c:pt idx="56">
                  <c:v>55歳</c:v>
                </c:pt>
                <c:pt idx="57">
                  <c:v>56歳</c:v>
                </c:pt>
                <c:pt idx="58">
                  <c:v>57歳</c:v>
                </c:pt>
                <c:pt idx="59">
                  <c:v>58歳</c:v>
                </c:pt>
                <c:pt idx="60">
                  <c:v>59歳</c:v>
                </c:pt>
                <c:pt idx="61">
                  <c:v>60歳</c:v>
                </c:pt>
                <c:pt idx="62">
                  <c:v>61歳</c:v>
                </c:pt>
                <c:pt idx="63">
                  <c:v>62歳</c:v>
                </c:pt>
                <c:pt idx="64">
                  <c:v>63歳</c:v>
                </c:pt>
                <c:pt idx="65">
                  <c:v>64歳</c:v>
                </c:pt>
                <c:pt idx="66">
                  <c:v>65歳</c:v>
                </c:pt>
                <c:pt idx="67">
                  <c:v>66歳</c:v>
                </c:pt>
                <c:pt idx="68">
                  <c:v>67歳</c:v>
                </c:pt>
                <c:pt idx="69">
                  <c:v>68歳</c:v>
                </c:pt>
                <c:pt idx="70">
                  <c:v>69歳</c:v>
                </c:pt>
                <c:pt idx="71">
                  <c:v>70歳</c:v>
                </c:pt>
                <c:pt idx="72">
                  <c:v>71歳</c:v>
                </c:pt>
                <c:pt idx="73">
                  <c:v>72歳</c:v>
                </c:pt>
                <c:pt idx="74">
                  <c:v>73歳</c:v>
                </c:pt>
                <c:pt idx="75">
                  <c:v>74歳</c:v>
                </c:pt>
                <c:pt idx="76">
                  <c:v>75歳</c:v>
                </c:pt>
                <c:pt idx="77">
                  <c:v>76歳</c:v>
                </c:pt>
                <c:pt idx="78">
                  <c:v>77歳</c:v>
                </c:pt>
                <c:pt idx="79">
                  <c:v>78歳</c:v>
                </c:pt>
                <c:pt idx="80">
                  <c:v>79歳</c:v>
                </c:pt>
                <c:pt idx="81">
                  <c:v>80歳</c:v>
                </c:pt>
                <c:pt idx="82">
                  <c:v>81歳</c:v>
                </c:pt>
                <c:pt idx="83">
                  <c:v>82歳</c:v>
                </c:pt>
                <c:pt idx="84">
                  <c:v>83歳</c:v>
                </c:pt>
                <c:pt idx="85">
                  <c:v>84歳</c:v>
                </c:pt>
                <c:pt idx="86">
                  <c:v>85歳</c:v>
                </c:pt>
                <c:pt idx="87">
                  <c:v>86歳</c:v>
                </c:pt>
                <c:pt idx="88">
                  <c:v>87歳</c:v>
                </c:pt>
                <c:pt idx="89">
                  <c:v>88歳</c:v>
                </c:pt>
                <c:pt idx="90">
                  <c:v>89歳</c:v>
                </c:pt>
                <c:pt idx="91">
                  <c:v>90歳</c:v>
                </c:pt>
                <c:pt idx="92">
                  <c:v>91歳</c:v>
                </c:pt>
                <c:pt idx="93">
                  <c:v>92歳</c:v>
                </c:pt>
                <c:pt idx="94">
                  <c:v>93歳</c:v>
                </c:pt>
                <c:pt idx="95">
                  <c:v>94歳</c:v>
                </c:pt>
                <c:pt idx="96">
                  <c:v>95歳</c:v>
                </c:pt>
                <c:pt idx="97">
                  <c:v>96歳</c:v>
                </c:pt>
                <c:pt idx="98">
                  <c:v>97歳</c:v>
                </c:pt>
                <c:pt idx="99">
                  <c:v>98歳</c:v>
                </c:pt>
                <c:pt idx="100">
                  <c:v>99歳</c:v>
                </c:pt>
                <c:pt idx="101">
                  <c:v>100歳上</c:v>
                </c:pt>
              </c:strCache>
            </c:strRef>
          </c:cat>
          <c:val>
            <c:numRef>
              <c:f>'2015人口ピラミッド (2)'!$D$7:$DA$7</c:f>
              <c:numCache>
                <c:formatCode>General</c:formatCode>
                <c:ptCount val="102"/>
                <c:pt idx="1">
                  <c:v>20</c:v>
                </c:pt>
                <c:pt idx="2">
                  <c:v>21</c:v>
                </c:pt>
                <c:pt idx="3">
                  <c:v>18</c:v>
                </c:pt>
                <c:pt idx="4">
                  <c:v>19</c:v>
                </c:pt>
                <c:pt idx="5">
                  <c:v>16</c:v>
                </c:pt>
                <c:pt idx="6">
                  <c:v>20</c:v>
                </c:pt>
                <c:pt idx="7">
                  <c:v>27</c:v>
                </c:pt>
                <c:pt idx="8">
                  <c:v>29</c:v>
                </c:pt>
                <c:pt idx="9">
                  <c:v>27</c:v>
                </c:pt>
                <c:pt idx="10">
                  <c:v>22</c:v>
                </c:pt>
                <c:pt idx="11">
                  <c:v>23</c:v>
                </c:pt>
                <c:pt idx="12">
                  <c:v>28</c:v>
                </c:pt>
                <c:pt idx="13">
                  <c:v>26</c:v>
                </c:pt>
                <c:pt idx="14">
                  <c:v>32</c:v>
                </c:pt>
                <c:pt idx="15">
                  <c:v>25</c:v>
                </c:pt>
                <c:pt idx="16">
                  <c:v>32</c:v>
                </c:pt>
                <c:pt idx="17">
                  <c:v>30</c:v>
                </c:pt>
                <c:pt idx="18">
                  <c:v>19</c:v>
                </c:pt>
                <c:pt idx="19">
                  <c:v>26</c:v>
                </c:pt>
                <c:pt idx="20">
                  <c:v>14</c:v>
                </c:pt>
                <c:pt idx="21">
                  <c:v>12</c:v>
                </c:pt>
                <c:pt idx="22">
                  <c:v>25</c:v>
                </c:pt>
                <c:pt idx="23">
                  <c:v>25</c:v>
                </c:pt>
                <c:pt idx="24">
                  <c:v>14</c:v>
                </c:pt>
                <c:pt idx="25">
                  <c:v>14</c:v>
                </c:pt>
                <c:pt idx="26">
                  <c:v>19</c:v>
                </c:pt>
                <c:pt idx="27">
                  <c:v>17</c:v>
                </c:pt>
                <c:pt idx="28">
                  <c:v>20</c:v>
                </c:pt>
                <c:pt idx="29">
                  <c:v>20</c:v>
                </c:pt>
                <c:pt idx="30">
                  <c:v>15</c:v>
                </c:pt>
                <c:pt idx="31">
                  <c:v>21</c:v>
                </c:pt>
                <c:pt idx="32">
                  <c:v>27</c:v>
                </c:pt>
                <c:pt idx="33">
                  <c:v>21</c:v>
                </c:pt>
                <c:pt idx="34">
                  <c:v>21</c:v>
                </c:pt>
                <c:pt idx="35">
                  <c:v>30</c:v>
                </c:pt>
                <c:pt idx="36">
                  <c:v>29</c:v>
                </c:pt>
                <c:pt idx="37">
                  <c:v>31</c:v>
                </c:pt>
                <c:pt idx="38">
                  <c:v>44</c:v>
                </c:pt>
                <c:pt idx="39">
                  <c:v>28</c:v>
                </c:pt>
                <c:pt idx="40">
                  <c:v>31</c:v>
                </c:pt>
                <c:pt idx="41">
                  <c:v>40</c:v>
                </c:pt>
                <c:pt idx="42">
                  <c:v>31</c:v>
                </c:pt>
                <c:pt idx="43">
                  <c:v>37</c:v>
                </c:pt>
                <c:pt idx="44">
                  <c:v>39</c:v>
                </c:pt>
                <c:pt idx="45">
                  <c:v>47</c:v>
                </c:pt>
                <c:pt idx="46">
                  <c:v>38</c:v>
                </c:pt>
                <c:pt idx="47">
                  <c:v>42</c:v>
                </c:pt>
                <c:pt idx="48">
                  <c:v>52</c:v>
                </c:pt>
                <c:pt idx="49">
                  <c:v>38</c:v>
                </c:pt>
                <c:pt idx="50">
                  <c:v>32</c:v>
                </c:pt>
                <c:pt idx="51">
                  <c:v>35</c:v>
                </c:pt>
                <c:pt idx="52">
                  <c:v>26</c:v>
                </c:pt>
                <c:pt idx="53">
                  <c:v>31</c:v>
                </c:pt>
                <c:pt idx="54">
                  <c:v>29</c:v>
                </c:pt>
                <c:pt idx="55">
                  <c:v>24</c:v>
                </c:pt>
                <c:pt idx="56">
                  <c:v>21</c:v>
                </c:pt>
                <c:pt idx="57">
                  <c:v>19</c:v>
                </c:pt>
                <c:pt idx="58">
                  <c:v>21</c:v>
                </c:pt>
                <c:pt idx="59">
                  <c:v>22</c:v>
                </c:pt>
                <c:pt idx="60">
                  <c:v>21</c:v>
                </c:pt>
                <c:pt idx="61">
                  <c:v>20</c:v>
                </c:pt>
                <c:pt idx="62">
                  <c:v>15</c:v>
                </c:pt>
                <c:pt idx="63">
                  <c:v>22</c:v>
                </c:pt>
                <c:pt idx="64">
                  <c:v>23</c:v>
                </c:pt>
                <c:pt idx="65">
                  <c:v>27</c:v>
                </c:pt>
                <c:pt idx="66">
                  <c:v>21</c:v>
                </c:pt>
                <c:pt idx="67">
                  <c:v>30</c:v>
                </c:pt>
                <c:pt idx="68">
                  <c:v>31</c:v>
                </c:pt>
                <c:pt idx="69">
                  <c:v>38</c:v>
                </c:pt>
                <c:pt idx="70">
                  <c:v>19</c:v>
                </c:pt>
                <c:pt idx="71">
                  <c:v>30</c:v>
                </c:pt>
                <c:pt idx="72">
                  <c:v>38</c:v>
                </c:pt>
                <c:pt idx="73">
                  <c:v>26</c:v>
                </c:pt>
                <c:pt idx="74">
                  <c:v>36</c:v>
                </c:pt>
                <c:pt idx="75">
                  <c:v>32</c:v>
                </c:pt>
                <c:pt idx="76">
                  <c:v>23</c:v>
                </c:pt>
                <c:pt idx="77">
                  <c:v>24</c:v>
                </c:pt>
                <c:pt idx="78">
                  <c:v>29</c:v>
                </c:pt>
                <c:pt idx="79">
                  <c:v>17</c:v>
                </c:pt>
                <c:pt idx="80">
                  <c:v>18</c:v>
                </c:pt>
                <c:pt idx="81">
                  <c:v>21</c:v>
                </c:pt>
                <c:pt idx="82">
                  <c:v>12</c:v>
                </c:pt>
                <c:pt idx="83">
                  <c:v>11</c:v>
                </c:pt>
                <c:pt idx="84">
                  <c:v>14</c:v>
                </c:pt>
                <c:pt idx="85">
                  <c:v>7</c:v>
                </c:pt>
                <c:pt idx="86">
                  <c:v>12</c:v>
                </c:pt>
                <c:pt idx="87">
                  <c:v>7</c:v>
                </c:pt>
                <c:pt idx="88">
                  <c:v>9</c:v>
                </c:pt>
                <c:pt idx="89">
                  <c:v>6</c:v>
                </c:pt>
                <c:pt idx="90">
                  <c:v>7</c:v>
                </c:pt>
                <c:pt idx="91">
                  <c:v>5</c:v>
                </c:pt>
                <c:pt idx="92">
                  <c:v>4</c:v>
                </c:pt>
                <c:pt idx="93">
                  <c:v>2</c:v>
                </c:pt>
                <c:pt idx="94">
                  <c:v>6</c:v>
                </c:pt>
                <c:pt idx="95">
                  <c:v>4</c:v>
                </c:pt>
                <c:pt idx="96">
                  <c:v>3</c:v>
                </c:pt>
                <c:pt idx="97">
                  <c:v>2</c:v>
                </c:pt>
                <c:pt idx="98">
                  <c:v>2</c:v>
                </c:pt>
                <c:pt idx="99">
                  <c:v>1</c:v>
                </c:pt>
                <c:pt idx="100">
                  <c:v>0</c:v>
                </c:pt>
                <c:pt idx="101">
                  <c:v>1</c:v>
                </c:pt>
              </c:numCache>
            </c:numRef>
          </c:val>
          <c:extLst>
            <c:ext xmlns:c16="http://schemas.microsoft.com/office/drawing/2014/chart" uri="{C3380CC4-5D6E-409C-BE32-E72D297353CC}">
              <c16:uniqueId val="{00000001-0C2F-47B7-8D9E-8C396A79ED2E}"/>
            </c:ext>
          </c:extLst>
        </c:ser>
        <c:dLbls>
          <c:showLegendKey val="0"/>
          <c:showVal val="0"/>
          <c:showCatName val="0"/>
          <c:showSerName val="0"/>
          <c:showPercent val="0"/>
          <c:showBubbleSize val="0"/>
        </c:dLbls>
        <c:gapWidth val="0"/>
        <c:axId val="227868704"/>
        <c:axId val="165722280"/>
      </c:barChart>
      <c:catAx>
        <c:axId val="165721104"/>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5721888"/>
        <c:crosses val="autoZero"/>
        <c:auto val="1"/>
        <c:lblAlgn val="ctr"/>
        <c:lblOffset val="100"/>
        <c:noMultiLvlLbl val="0"/>
      </c:catAx>
      <c:valAx>
        <c:axId val="165721888"/>
        <c:scaling>
          <c:orientation val="maxMin"/>
          <c:min val="-8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5721104"/>
        <c:crosses val="autoZero"/>
        <c:crossBetween val="between"/>
      </c:valAx>
      <c:valAx>
        <c:axId val="165722280"/>
        <c:scaling>
          <c:orientation val="minMax"/>
          <c:max val="60"/>
          <c:min val="-70"/>
        </c:scaling>
        <c:delete val="0"/>
        <c:axPos val="t"/>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27868704"/>
        <c:crosses val="max"/>
        <c:crossBetween val="between"/>
      </c:valAx>
      <c:catAx>
        <c:axId val="227868704"/>
        <c:scaling>
          <c:orientation val="minMax"/>
        </c:scaling>
        <c:delete val="1"/>
        <c:axPos val="l"/>
        <c:numFmt formatCode="General" sourceLinked="1"/>
        <c:majorTickMark val="out"/>
        <c:minorTickMark val="none"/>
        <c:tickLblPos val="nextTo"/>
        <c:crossAx val="165722280"/>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0.8895</cdr:x>
      <cdr:y>0.04041</cdr:y>
    </cdr:from>
    <cdr:to>
      <cdr:x>0.96823</cdr:x>
      <cdr:y>0.07761</cdr:y>
    </cdr:to>
    <cdr:sp macro="" textlink="">
      <cdr:nvSpPr>
        <cdr:cNvPr id="2" name="テキスト ボックス 1">
          <a:extLst xmlns:a="http://schemas.openxmlformats.org/drawingml/2006/main"/>
        </cdr:cNvPr>
        <cdr:cNvSpPr txBox="1"/>
      </cdr:nvSpPr>
      <cdr:spPr>
        <a:xfrm xmlns:a="http://schemas.openxmlformats.org/drawingml/2006/main">
          <a:off x="6134100" y="300040"/>
          <a:ext cx="5429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人</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47B09-DD15-4155-97EA-DF9A0864405E}" type="datetimeFigureOut">
              <a:rPr kumimoji="1" lang="ja-JP" altLang="en-US" smtClean="0"/>
              <a:t>2018/7/9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A37AF-3C86-4E4C-A5BB-94CD7C4C3A8B}" type="slidenum">
              <a:rPr kumimoji="1" lang="ja-JP" altLang="en-US" smtClean="0"/>
              <a:t>‹#›</a:t>
            </a:fld>
            <a:endParaRPr kumimoji="1" lang="ja-JP" altLang="en-US"/>
          </a:p>
        </p:txBody>
      </p:sp>
    </p:spTree>
    <p:extLst>
      <p:ext uri="{BB962C8B-B14F-4D97-AF65-F5344CB8AC3E}">
        <p14:creationId xmlns:p14="http://schemas.microsoft.com/office/powerpoint/2010/main" val="22701756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ー 1"/>
          <p:cNvSpPr>
            <a:spLocks noGrp="1" noRot="1" noChangeAspect="1" noTextEdit="1"/>
          </p:cNvSpPr>
          <p:nvPr>
            <p:ph type="sldImg"/>
          </p:nvPr>
        </p:nvSpPr>
        <p:spPr>
          <a:ln/>
        </p:spPr>
      </p:sp>
      <p:sp>
        <p:nvSpPr>
          <p:cNvPr id="20482" name="ノート プレースホルダー 2"/>
          <p:cNvSpPr>
            <a:spLocks noGrp="1"/>
          </p:cNvSpPr>
          <p:nvPr>
            <p:ph type="body" idx="1"/>
          </p:nvPr>
        </p:nvSpPr>
        <p:spPr>
          <a:noFill/>
          <a:extLst>
            <a:ext uri="{FAA26D3D-D897-4be2-8F04-BA451C77F1D7}">
              <ma14:placeholderFlag xmlns:ma14="http://schemas.microsoft.com/office/mac/drawingml/2011/main" xmlns="" val="1"/>
            </a:ext>
          </a:extLst>
        </p:spPr>
        <p:txBody>
          <a:bodyPr/>
          <a:lstStyle/>
          <a:p>
            <a:endParaRPr lang="ja-JP" altLang="en-US">
              <a:ea typeface="ＭＳ Ｐ明朝" charset="0"/>
            </a:endParaRPr>
          </a:p>
        </p:txBody>
      </p:sp>
      <p:sp>
        <p:nvSpPr>
          <p:cNvPr id="20483" name="日付プレースホルダー 1"/>
          <p:cNvSpPr>
            <a:spLocks noGrp="1"/>
          </p:cNvSpPr>
          <p:nvPr>
            <p:ph type="dt" sz="quarter" idx="1"/>
          </p:nvPr>
        </p:nvSpPr>
        <p:spPr>
          <a:noFill/>
        </p:spPr>
        <p:txBody>
          <a:bodyPr/>
          <a:lstStyle>
            <a:lvl1pPr>
              <a:defRPr kumimoji="1" sz="2200">
                <a:solidFill>
                  <a:schemeClr val="tx1"/>
                </a:solidFill>
                <a:latin typeface="Arial" charset="0"/>
                <a:ea typeface="ＭＳ Ｐゴシック" charset="0"/>
                <a:cs typeface="ＭＳ Ｐゴシック" charset="0"/>
              </a:defRPr>
            </a:lvl1pPr>
            <a:lvl2pPr marL="686263" indent="-263947">
              <a:defRPr kumimoji="1" sz="2200">
                <a:solidFill>
                  <a:schemeClr val="tx1"/>
                </a:solidFill>
                <a:latin typeface="Arial" charset="0"/>
                <a:ea typeface="ＭＳ Ｐゴシック" charset="0"/>
              </a:defRPr>
            </a:lvl2pPr>
            <a:lvl3pPr marL="1055789" indent="-211158">
              <a:defRPr kumimoji="1" sz="2200">
                <a:solidFill>
                  <a:schemeClr val="tx1"/>
                </a:solidFill>
                <a:latin typeface="Arial" charset="0"/>
                <a:ea typeface="ＭＳ Ｐゴシック" charset="0"/>
              </a:defRPr>
            </a:lvl3pPr>
            <a:lvl4pPr marL="1478105" indent="-211158">
              <a:defRPr kumimoji="1" sz="2200">
                <a:solidFill>
                  <a:schemeClr val="tx1"/>
                </a:solidFill>
                <a:latin typeface="Arial" charset="0"/>
                <a:ea typeface="ＭＳ Ｐゴシック" charset="0"/>
              </a:defRPr>
            </a:lvl4pPr>
            <a:lvl5pPr marL="1900420" indent="-211158">
              <a:defRPr kumimoji="1" sz="2200">
                <a:solidFill>
                  <a:schemeClr val="tx1"/>
                </a:solidFill>
                <a:latin typeface="Arial" charset="0"/>
                <a:ea typeface="ＭＳ Ｐゴシック" charset="0"/>
              </a:defRPr>
            </a:lvl5pPr>
            <a:lvl6pPr marL="2322736" indent="-211158" eaLnBrk="0" fontAlgn="base" hangingPunct="0">
              <a:spcBef>
                <a:spcPct val="0"/>
              </a:spcBef>
              <a:spcAft>
                <a:spcPct val="0"/>
              </a:spcAft>
              <a:defRPr kumimoji="1" sz="2200">
                <a:solidFill>
                  <a:schemeClr val="tx1"/>
                </a:solidFill>
                <a:latin typeface="Arial" charset="0"/>
                <a:ea typeface="ＭＳ Ｐゴシック" charset="0"/>
              </a:defRPr>
            </a:lvl6pPr>
            <a:lvl7pPr marL="2745052" indent="-211158" eaLnBrk="0" fontAlgn="base" hangingPunct="0">
              <a:spcBef>
                <a:spcPct val="0"/>
              </a:spcBef>
              <a:spcAft>
                <a:spcPct val="0"/>
              </a:spcAft>
              <a:defRPr kumimoji="1" sz="2200">
                <a:solidFill>
                  <a:schemeClr val="tx1"/>
                </a:solidFill>
                <a:latin typeface="Arial" charset="0"/>
                <a:ea typeface="ＭＳ Ｐゴシック" charset="0"/>
              </a:defRPr>
            </a:lvl7pPr>
            <a:lvl8pPr marL="3167367" indent="-211158" eaLnBrk="0" fontAlgn="base" hangingPunct="0">
              <a:spcBef>
                <a:spcPct val="0"/>
              </a:spcBef>
              <a:spcAft>
                <a:spcPct val="0"/>
              </a:spcAft>
              <a:defRPr kumimoji="1" sz="2200">
                <a:solidFill>
                  <a:schemeClr val="tx1"/>
                </a:solidFill>
                <a:latin typeface="Arial" charset="0"/>
                <a:ea typeface="ＭＳ Ｐゴシック" charset="0"/>
              </a:defRPr>
            </a:lvl8pPr>
            <a:lvl9pPr marL="3589683" indent="-211158" eaLnBrk="0" fontAlgn="base" hangingPunct="0">
              <a:spcBef>
                <a:spcPct val="0"/>
              </a:spcBef>
              <a:spcAft>
                <a:spcPct val="0"/>
              </a:spcAft>
              <a:defRPr kumimoji="1" sz="2200">
                <a:solidFill>
                  <a:schemeClr val="tx1"/>
                </a:solidFill>
                <a:latin typeface="Arial" charset="0"/>
                <a:ea typeface="ＭＳ Ｐゴシック" charset="0"/>
              </a:defRPr>
            </a:lvl9pPr>
          </a:lstStyle>
          <a:p>
            <a:endParaRPr lang="en-US" altLang="ja-JP" sz="1000"/>
          </a:p>
        </p:txBody>
      </p:sp>
    </p:spTree>
    <p:extLst>
      <p:ext uri="{BB962C8B-B14F-4D97-AF65-F5344CB8AC3E}">
        <p14:creationId xmlns:p14="http://schemas.microsoft.com/office/powerpoint/2010/main" val="400285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ー 1"/>
          <p:cNvSpPr>
            <a:spLocks noGrp="1" noRot="1" noChangeAspect="1" noTextEdit="1"/>
          </p:cNvSpPr>
          <p:nvPr>
            <p:ph type="sldImg"/>
          </p:nvPr>
        </p:nvSpPr>
        <p:spPr>
          <a:ln/>
        </p:spPr>
      </p:sp>
      <p:sp>
        <p:nvSpPr>
          <p:cNvPr id="20482" name="ノート プレースホルダー 2"/>
          <p:cNvSpPr>
            <a:spLocks noGrp="1"/>
          </p:cNvSpPr>
          <p:nvPr>
            <p:ph type="body" idx="1"/>
          </p:nvPr>
        </p:nvSpPr>
        <p:spPr>
          <a:noFill/>
          <a:extLst>
            <a:ext uri="{FAA26D3D-D897-4be2-8F04-BA451C77F1D7}">
              <ma14:placeholderFlag xmlns:ma14="http://schemas.microsoft.com/office/mac/drawingml/2011/main" xmlns="" val="1"/>
            </a:ext>
          </a:extLst>
        </p:spPr>
        <p:txBody>
          <a:bodyPr/>
          <a:lstStyle/>
          <a:p>
            <a:endParaRPr lang="ja-JP" altLang="en-US">
              <a:ea typeface="ＭＳ Ｐ明朝" charset="0"/>
            </a:endParaRPr>
          </a:p>
        </p:txBody>
      </p:sp>
      <p:sp>
        <p:nvSpPr>
          <p:cNvPr id="20483" name="日付プレースホルダー 1"/>
          <p:cNvSpPr>
            <a:spLocks noGrp="1"/>
          </p:cNvSpPr>
          <p:nvPr>
            <p:ph type="dt" sz="quarter" idx="1"/>
          </p:nvPr>
        </p:nvSpPr>
        <p:spPr>
          <a:noFill/>
        </p:spPr>
        <p:txBody>
          <a:bodyPr/>
          <a:lstStyle>
            <a:lvl1pPr>
              <a:defRPr kumimoji="1" sz="2200">
                <a:solidFill>
                  <a:schemeClr val="tx1"/>
                </a:solidFill>
                <a:latin typeface="Arial" charset="0"/>
                <a:ea typeface="ＭＳ Ｐゴシック" charset="0"/>
                <a:cs typeface="ＭＳ Ｐゴシック" charset="0"/>
              </a:defRPr>
            </a:lvl1pPr>
            <a:lvl2pPr marL="686263" indent="-263947">
              <a:defRPr kumimoji="1" sz="2200">
                <a:solidFill>
                  <a:schemeClr val="tx1"/>
                </a:solidFill>
                <a:latin typeface="Arial" charset="0"/>
                <a:ea typeface="ＭＳ Ｐゴシック" charset="0"/>
              </a:defRPr>
            </a:lvl2pPr>
            <a:lvl3pPr marL="1055789" indent="-211158">
              <a:defRPr kumimoji="1" sz="2200">
                <a:solidFill>
                  <a:schemeClr val="tx1"/>
                </a:solidFill>
                <a:latin typeface="Arial" charset="0"/>
                <a:ea typeface="ＭＳ Ｐゴシック" charset="0"/>
              </a:defRPr>
            </a:lvl3pPr>
            <a:lvl4pPr marL="1478105" indent="-211158">
              <a:defRPr kumimoji="1" sz="2200">
                <a:solidFill>
                  <a:schemeClr val="tx1"/>
                </a:solidFill>
                <a:latin typeface="Arial" charset="0"/>
                <a:ea typeface="ＭＳ Ｐゴシック" charset="0"/>
              </a:defRPr>
            </a:lvl4pPr>
            <a:lvl5pPr marL="1900420" indent="-211158">
              <a:defRPr kumimoji="1" sz="2200">
                <a:solidFill>
                  <a:schemeClr val="tx1"/>
                </a:solidFill>
                <a:latin typeface="Arial" charset="0"/>
                <a:ea typeface="ＭＳ Ｐゴシック" charset="0"/>
              </a:defRPr>
            </a:lvl5pPr>
            <a:lvl6pPr marL="2322736" indent="-211158" eaLnBrk="0" fontAlgn="base" hangingPunct="0">
              <a:spcBef>
                <a:spcPct val="0"/>
              </a:spcBef>
              <a:spcAft>
                <a:spcPct val="0"/>
              </a:spcAft>
              <a:defRPr kumimoji="1" sz="2200">
                <a:solidFill>
                  <a:schemeClr val="tx1"/>
                </a:solidFill>
                <a:latin typeface="Arial" charset="0"/>
                <a:ea typeface="ＭＳ Ｐゴシック" charset="0"/>
              </a:defRPr>
            </a:lvl6pPr>
            <a:lvl7pPr marL="2745052" indent="-211158" eaLnBrk="0" fontAlgn="base" hangingPunct="0">
              <a:spcBef>
                <a:spcPct val="0"/>
              </a:spcBef>
              <a:spcAft>
                <a:spcPct val="0"/>
              </a:spcAft>
              <a:defRPr kumimoji="1" sz="2200">
                <a:solidFill>
                  <a:schemeClr val="tx1"/>
                </a:solidFill>
                <a:latin typeface="Arial" charset="0"/>
                <a:ea typeface="ＭＳ Ｐゴシック" charset="0"/>
              </a:defRPr>
            </a:lvl7pPr>
            <a:lvl8pPr marL="3167367" indent="-211158" eaLnBrk="0" fontAlgn="base" hangingPunct="0">
              <a:spcBef>
                <a:spcPct val="0"/>
              </a:spcBef>
              <a:spcAft>
                <a:spcPct val="0"/>
              </a:spcAft>
              <a:defRPr kumimoji="1" sz="2200">
                <a:solidFill>
                  <a:schemeClr val="tx1"/>
                </a:solidFill>
                <a:latin typeface="Arial" charset="0"/>
                <a:ea typeface="ＭＳ Ｐゴシック" charset="0"/>
              </a:defRPr>
            </a:lvl8pPr>
            <a:lvl9pPr marL="3589683" indent="-211158" eaLnBrk="0" fontAlgn="base" hangingPunct="0">
              <a:spcBef>
                <a:spcPct val="0"/>
              </a:spcBef>
              <a:spcAft>
                <a:spcPct val="0"/>
              </a:spcAft>
              <a:defRPr kumimoji="1" sz="2200">
                <a:solidFill>
                  <a:schemeClr val="tx1"/>
                </a:solidFill>
                <a:latin typeface="Arial" charset="0"/>
                <a:ea typeface="ＭＳ Ｐゴシック" charset="0"/>
              </a:defRPr>
            </a:lvl9pPr>
          </a:lstStyle>
          <a:p>
            <a:endParaRPr lang="en-US" altLang="ja-JP" sz="1000"/>
          </a:p>
        </p:txBody>
      </p:sp>
    </p:spTree>
    <p:extLst>
      <p:ext uri="{BB962C8B-B14F-4D97-AF65-F5344CB8AC3E}">
        <p14:creationId xmlns:p14="http://schemas.microsoft.com/office/powerpoint/2010/main" val="23344505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315010B-C104-4AE8-B05A-3972F90AB932}" type="datetime1">
              <a:rPr lang="en-US" altLang="ja-JP" smtClean="0"/>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5A1F56-F374-4626-BEFF-E541CF5CAB01}" type="datetime1">
              <a:rPr lang="en-US" altLang="ja-JP" smtClean="0"/>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CF7A443-D3B5-4013-AA02-DC3F6514F729}" type="datetime1">
              <a:rPr lang="en-US" altLang="ja-JP" smtClean="0"/>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3B9806-A86F-455D-A5BE-7A8C5CDE2AE6}" type="datetime1">
              <a:rPr lang="en-US" altLang="ja-JP" smtClean="0"/>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593667" y="6272784"/>
            <a:ext cx="2644309" cy="365125"/>
          </a:xfrm>
        </p:spPr>
        <p:txBody>
          <a:bodyPr/>
          <a:lstStyle/>
          <a:p>
            <a:fld id="{493B06FE-994F-4F7C-BF3C-2D02992F0D19}" type="datetime1">
              <a:rPr lang="en-US" altLang="ja-JP" smtClean="0"/>
              <a:t>7/9/2018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868F1B-A370-44AD-86C1-75427F760EA4}" type="datetime1">
              <a:rPr lang="en-US" altLang="ja-JP" smtClean="0"/>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2DF982B-0449-4736-A381-92844EF20DEA}" type="datetime1">
              <a:rPr lang="en-US" altLang="ja-JP" smtClean="0"/>
              <a:t>7/9/2018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5779A48-5A7E-476B-9561-FBACB211CBD1}" type="datetime1">
              <a:rPr lang="en-US" altLang="ja-JP" smtClean="0"/>
              <a:t>7/9/2018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F8D60-4EA2-46DB-8C06-C325D7934E30}" type="datetime1">
              <a:rPr lang="en-US" altLang="ja-JP" smtClean="0"/>
              <a:t>7/9/2018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E28E765-48EA-4BCB-9D7A-2E6E58F47DAF}" type="datetime1">
              <a:rPr lang="en-US" altLang="ja-JP" smtClean="0"/>
              <a:t>7/9/2018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492EB0-0F5E-4944-BF5F-608293C8A279}" type="datetime1">
              <a:rPr lang="en-US" altLang="ja-JP" smtClean="0"/>
              <a:t>7/9/2018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86B6FC1-EB11-409F-A615-4BD4DDB420F6}" type="datetime1">
              <a:rPr lang="en-US" altLang="ja-JP" smtClean="0"/>
              <a:t>7/9/2018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kumimoji="1"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38C996-BA7E-4084-A3D5-119037BFCB44}"/>
              </a:ext>
            </a:extLst>
          </p:cNvPr>
          <p:cNvSpPr>
            <a:spLocks noGrp="1"/>
          </p:cNvSpPr>
          <p:nvPr>
            <p:ph type="ctrTitle"/>
          </p:nvPr>
        </p:nvSpPr>
        <p:spPr>
          <a:xfrm>
            <a:off x="1051560" y="1432223"/>
            <a:ext cx="10411746" cy="3035808"/>
          </a:xfrm>
        </p:spPr>
        <p:txBody>
          <a:bodyPr/>
          <a:lstStyle/>
          <a:p>
            <a:r>
              <a:rPr kumimoji="1" lang="ja-JP" altLang="en-US" sz="4800" dirty="0"/>
              <a:t>「すみれ倶楽部」</a:t>
            </a:r>
            <a:r>
              <a:rPr lang="ja-JP" altLang="en-US" sz="4800" dirty="0"/>
              <a:t>オープン</a:t>
            </a:r>
            <a:r>
              <a:rPr kumimoji="1" lang="ja-JP" altLang="en-US" sz="4800" dirty="0"/>
              <a:t>へ向けて</a:t>
            </a:r>
          </a:p>
        </p:txBody>
      </p:sp>
      <p:sp>
        <p:nvSpPr>
          <p:cNvPr id="3" name="字幕 2">
            <a:extLst>
              <a:ext uri="{FF2B5EF4-FFF2-40B4-BE49-F238E27FC236}">
                <a16:creationId xmlns:a16="http://schemas.microsoft.com/office/drawing/2014/main" id="{AF13472C-EDF0-4619-8ED0-4C3A14F0F369}"/>
              </a:ext>
            </a:extLst>
          </p:cNvPr>
          <p:cNvSpPr>
            <a:spLocks noGrp="1"/>
          </p:cNvSpPr>
          <p:nvPr>
            <p:ph type="subTitle" idx="1"/>
          </p:nvPr>
        </p:nvSpPr>
        <p:spPr>
          <a:xfrm>
            <a:off x="1069848" y="4389120"/>
            <a:ext cx="8655492" cy="1645920"/>
          </a:xfrm>
        </p:spPr>
        <p:txBody>
          <a:bodyPr>
            <a:normAutofit fontScale="92500"/>
          </a:bodyPr>
          <a:lstStyle/>
          <a:p>
            <a:r>
              <a:rPr kumimoji="1" lang="ja-JP" altLang="en-US" dirty="0">
                <a:solidFill>
                  <a:srgbClr val="FF0000"/>
                </a:solidFill>
              </a:rPr>
              <a:t>住み開き、店開きによる</a:t>
            </a:r>
            <a:r>
              <a:rPr lang="ja-JP" altLang="en-US" dirty="0">
                <a:solidFill>
                  <a:srgbClr val="FF0000"/>
                </a:solidFill>
              </a:rPr>
              <a:t>６つの多世代向け</a:t>
            </a:r>
            <a:r>
              <a:rPr kumimoji="1" lang="ja-JP" altLang="en-US" dirty="0">
                <a:solidFill>
                  <a:srgbClr val="FF0000"/>
                </a:solidFill>
              </a:rPr>
              <a:t>イベントの企画・運営実験</a:t>
            </a:r>
            <a:endParaRPr kumimoji="1" lang="en-US" altLang="ja-JP" dirty="0">
              <a:solidFill>
                <a:srgbClr val="FF0000"/>
              </a:solidFill>
            </a:endParaRPr>
          </a:p>
          <a:p>
            <a:endParaRPr lang="en-US" altLang="ja-JP" dirty="0"/>
          </a:p>
          <a:p>
            <a:r>
              <a:rPr kumimoji="1" lang="ja-JP" altLang="en-US" dirty="0"/>
              <a:t>２０１８年５月３０日</a:t>
            </a:r>
            <a:endParaRPr kumimoji="1" lang="en-US" altLang="ja-JP" dirty="0"/>
          </a:p>
          <a:p>
            <a:r>
              <a:rPr lang="ja-JP" altLang="en-US" dirty="0"/>
              <a:t>すみれが丘自由研究会</a:t>
            </a:r>
            <a:endParaRPr kumimoji="1" lang="ja-JP" altLang="en-US" dirty="0"/>
          </a:p>
        </p:txBody>
      </p:sp>
      <p:pic>
        <p:nvPicPr>
          <p:cNvPr id="4" name="図 6">
            <a:extLst>
              <a:ext uri="{FF2B5EF4-FFF2-40B4-BE49-F238E27FC236}">
                <a16:creationId xmlns:a16="http://schemas.microsoft.com/office/drawing/2014/main" id="{8EC8DCE4-E442-416D-8CBF-8A03198A53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92" y="4844873"/>
            <a:ext cx="2727868" cy="1674953"/>
          </a:xfrm>
          <a:prstGeom prst="rect">
            <a:avLst/>
          </a:prstGeom>
          <a:noFill/>
          <a:ln>
            <a:noFill/>
          </a:ln>
          <a:extLst>
            <a:ext uri="{909E8E84-426E-40dd-AFC4-6F175D3DCCD1}">
              <a14:hiddenFill xmlns:a14="http://schemas.microsoft.com/office/drawing/2010/main" xmlns="">
                <a:solidFill>
                  <a:srgbClr val="FFFFFF">
                    <a:alpha val="9803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3561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1">
            <a:extLst>
              <a:ext uri="{FF2B5EF4-FFF2-40B4-BE49-F238E27FC236}">
                <a16:creationId xmlns:a16="http://schemas.microsoft.com/office/drawing/2014/main" id="{84B5FEC5-1391-4E0E-BC4B-F9BB2930DC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65200"/>
            <a:ext cx="10238036" cy="5567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タイトル 1">
            <a:extLst>
              <a:ext uri="{FF2B5EF4-FFF2-40B4-BE49-F238E27FC236}">
                <a16:creationId xmlns:a16="http://schemas.microsoft.com/office/drawing/2014/main" id="{8E45CF41-DECB-4C10-B531-6ADB69EF0535}"/>
              </a:ext>
            </a:extLst>
          </p:cNvPr>
          <p:cNvSpPr>
            <a:spLocks noGrp="1"/>
          </p:cNvSpPr>
          <p:nvPr>
            <p:ph type="title"/>
          </p:nvPr>
        </p:nvSpPr>
        <p:spPr>
          <a:xfrm>
            <a:off x="447040" y="118872"/>
            <a:ext cx="10058400" cy="958088"/>
          </a:xfrm>
        </p:spPr>
        <p:txBody>
          <a:bodyPr>
            <a:noAutofit/>
          </a:bodyPr>
          <a:lstStyle/>
          <a:p>
            <a:r>
              <a:rPr kumimoji="1" lang="ja-JP" altLang="en-US" sz="3600" dirty="0"/>
              <a:t>すみれが丘の</a:t>
            </a:r>
            <a:r>
              <a:rPr lang="ja-JP" altLang="en-US" sz="3600" dirty="0"/>
              <a:t>今／欅の木と一緒に歩いて５０年</a:t>
            </a:r>
            <a:endParaRPr kumimoji="1" lang="ja-JP" altLang="en-US" sz="3600" dirty="0"/>
          </a:p>
        </p:txBody>
      </p:sp>
      <p:pic>
        <p:nvPicPr>
          <p:cNvPr id="6" name="図 6">
            <a:extLst>
              <a:ext uri="{FF2B5EF4-FFF2-40B4-BE49-F238E27FC236}">
                <a16:creationId xmlns:a16="http://schemas.microsoft.com/office/drawing/2014/main" id="{2879A53C-4677-4991-ACDF-725FB2DE12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39524" y="201676"/>
            <a:ext cx="1108636" cy="680720"/>
          </a:xfrm>
          <a:prstGeom prst="rect">
            <a:avLst/>
          </a:prstGeom>
          <a:noFill/>
          <a:ln>
            <a:noFill/>
          </a:ln>
          <a:extLst>
            <a:ext uri="{909E8E84-426E-40dd-AFC4-6F175D3DCCD1}">
              <a14:hiddenFill xmlns:a14="http://schemas.microsoft.com/office/drawing/2010/main" xmlns="">
                <a:solidFill>
                  <a:srgbClr val="FFFFFF">
                    <a:alpha val="9803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スライド番号プレースホルダー 3">
            <a:extLst>
              <a:ext uri="{FF2B5EF4-FFF2-40B4-BE49-F238E27FC236}">
                <a16:creationId xmlns:a16="http://schemas.microsoft.com/office/drawing/2014/main" id="{679ACDAD-094F-4D3A-AC08-42F1BFC75001}"/>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79453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1BC242-4282-4AFE-8796-8FB7D441B622}"/>
              </a:ext>
            </a:extLst>
          </p:cNvPr>
          <p:cNvSpPr>
            <a:spLocks noGrp="1"/>
          </p:cNvSpPr>
          <p:nvPr>
            <p:ph type="title"/>
          </p:nvPr>
        </p:nvSpPr>
        <p:spPr>
          <a:xfrm>
            <a:off x="1069848" y="484632"/>
            <a:ext cx="3738322" cy="1609344"/>
          </a:xfrm>
        </p:spPr>
        <p:txBody>
          <a:bodyPr/>
          <a:lstStyle/>
          <a:p>
            <a:r>
              <a:rPr lang="ja-JP" altLang="en-US" dirty="0"/>
              <a:t>まち</a:t>
            </a:r>
            <a:r>
              <a:rPr kumimoji="1" lang="ja-JP" altLang="en-US" dirty="0"/>
              <a:t>づくり</a:t>
            </a:r>
          </a:p>
        </p:txBody>
      </p:sp>
      <p:sp>
        <p:nvSpPr>
          <p:cNvPr id="3" name="コンテンツ プレースホルダー 2">
            <a:extLst>
              <a:ext uri="{FF2B5EF4-FFF2-40B4-BE49-F238E27FC236}">
                <a16:creationId xmlns:a16="http://schemas.microsoft.com/office/drawing/2014/main" id="{6B998790-9094-4A0A-99BF-F219A26F5FBC}"/>
              </a:ext>
            </a:extLst>
          </p:cNvPr>
          <p:cNvSpPr>
            <a:spLocks noGrp="1"/>
          </p:cNvSpPr>
          <p:nvPr>
            <p:ph idx="1"/>
          </p:nvPr>
        </p:nvSpPr>
        <p:spPr>
          <a:xfrm>
            <a:off x="1069847" y="1910842"/>
            <a:ext cx="10058400" cy="720511"/>
          </a:xfrm>
          <a:ln>
            <a:solidFill>
              <a:schemeClr val="accent1"/>
            </a:solidFill>
          </a:ln>
        </p:spPr>
        <p:txBody>
          <a:bodyPr/>
          <a:lstStyle/>
          <a:p>
            <a:pPr marL="0" indent="0">
              <a:buNone/>
            </a:pPr>
            <a:r>
              <a:rPr lang="ja-JP" altLang="en-US" dirty="0"/>
              <a:t>次世代人がすみれが丘を選んでくれるようになるには、どのようなまちの魅力を創り出せばよいのか</a:t>
            </a:r>
            <a:endParaRPr lang="en-US" altLang="ja-JP" dirty="0"/>
          </a:p>
        </p:txBody>
      </p:sp>
      <p:sp>
        <p:nvSpPr>
          <p:cNvPr id="4" name="矢印: 下 3">
            <a:extLst>
              <a:ext uri="{FF2B5EF4-FFF2-40B4-BE49-F238E27FC236}">
                <a16:creationId xmlns:a16="http://schemas.microsoft.com/office/drawing/2014/main" id="{9A5E87A8-0CA4-49E1-9E42-36261410C13B}"/>
              </a:ext>
            </a:extLst>
          </p:cNvPr>
          <p:cNvSpPr/>
          <p:nvPr/>
        </p:nvSpPr>
        <p:spPr>
          <a:xfrm>
            <a:off x="5197014" y="2830222"/>
            <a:ext cx="856343" cy="54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85CCC46-DF72-481F-8869-0A962A823D3B}"/>
              </a:ext>
            </a:extLst>
          </p:cNvPr>
          <p:cNvSpPr txBox="1"/>
          <p:nvPr/>
        </p:nvSpPr>
        <p:spPr>
          <a:xfrm>
            <a:off x="1069847" y="3528454"/>
            <a:ext cx="10052304" cy="923330"/>
          </a:xfrm>
          <a:prstGeom prst="rect">
            <a:avLst/>
          </a:prstGeom>
          <a:noFill/>
          <a:ln>
            <a:solidFill>
              <a:schemeClr val="accent1">
                <a:shade val="50000"/>
              </a:schemeClr>
            </a:solidFill>
          </a:ln>
        </p:spPr>
        <p:txBody>
          <a:bodyPr wrap="square" rtlCol="0">
            <a:spAutoFit/>
          </a:bodyPr>
          <a:lstStyle/>
          <a:p>
            <a:r>
              <a:rPr kumimoji="1" lang="ja-JP" altLang="en-US" dirty="0"/>
              <a:t>・まず自分たちの頭と足と手でプランニングしていくこと。</a:t>
            </a:r>
            <a:endParaRPr kumimoji="1" lang="en-US" altLang="ja-JP" dirty="0"/>
          </a:p>
          <a:p>
            <a:r>
              <a:rPr kumimoji="1" lang="ja-JP" altLang="en-US" dirty="0"/>
              <a:t>・それから行政、企業、大学などの研究機関と協働関係を育てることだ</a:t>
            </a:r>
            <a:endParaRPr kumimoji="1" lang="en-US" altLang="ja-JP" dirty="0"/>
          </a:p>
          <a:p>
            <a:r>
              <a:rPr kumimoji="1" lang="ja-JP" altLang="en-US" dirty="0"/>
              <a:t>・自分たちでのプラン作りは、時間はかかるが、その時間を惜しまないことが大切だ</a:t>
            </a:r>
          </a:p>
        </p:txBody>
      </p:sp>
      <p:sp>
        <p:nvSpPr>
          <p:cNvPr id="6" name="矢印: 下 5">
            <a:extLst>
              <a:ext uri="{FF2B5EF4-FFF2-40B4-BE49-F238E27FC236}">
                <a16:creationId xmlns:a16="http://schemas.microsoft.com/office/drawing/2014/main" id="{B89AA56F-7C26-4D51-916A-F9DE39612FD3}"/>
              </a:ext>
            </a:extLst>
          </p:cNvPr>
          <p:cNvSpPr/>
          <p:nvPr/>
        </p:nvSpPr>
        <p:spPr>
          <a:xfrm>
            <a:off x="5183124" y="4615564"/>
            <a:ext cx="856343" cy="54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F5B9AB3-FC4F-416B-A620-A33E002B26ED}"/>
              </a:ext>
            </a:extLst>
          </p:cNvPr>
          <p:cNvSpPr txBox="1"/>
          <p:nvPr/>
        </p:nvSpPr>
        <p:spPr>
          <a:xfrm>
            <a:off x="7353299" y="5596373"/>
            <a:ext cx="4277869" cy="707886"/>
          </a:xfrm>
          <a:prstGeom prst="rect">
            <a:avLst/>
          </a:prstGeom>
          <a:noFill/>
          <a:ln>
            <a:solidFill>
              <a:schemeClr val="accent1">
                <a:shade val="50000"/>
              </a:schemeClr>
            </a:solidFill>
          </a:ln>
        </p:spPr>
        <p:txBody>
          <a:bodyPr wrap="square" rtlCol="0">
            <a:spAutoFit/>
          </a:bodyPr>
          <a:lstStyle/>
          <a:p>
            <a:pPr algn="ctr"/>
            <a:r>
              <a:rPr kumimoji="1" lang="ja-JP" altLang="en-US" sz="4000" dirty="0"/>
              <a:t>「すみれ倶楽部」</a:t>
            </a:r>
          </a:p>
        </p:txBody>
      </p:sp>
      <p:sp>
        <p:nvSpPr>
          <p:cNvPr id="8" name="テキスト ボックス 7">
            <a:extLst>
              <a:ext uri="{FF2B5EF4-FFF2-40B4-BE49-F238E27FC236}">
                <a16:creationId xmlns:a16="http://schemas.microsoft.com/office/drawing/2014/main" id="{BFE50DF6-4811-405B-B7D4-1442248F925E}"/>
              </a:ext>
            </a:extLst>
          </p:cNvPr>
          <p:cNvSpPr txBox="1"/>
          <p:nvPr/>
        </p:nvSpPr>
        <p:spPr>
          <a:xfrm>
            <a:off x="1069847" y="5220475"/>
            <a:ext cx="5766957" cy="1477328"/>
          </a:xfrm>
          <a:prstGeom prst="rect">
            <a:avLst/>
          </a:prstGeom>
          <a:noFill/>
          <a:ln>
            <a:solidFill>
              <a:schemeClr val="accent1">
                <a:shade val="50000"/>
              </a:schemeClr>
            </a:solidFill>
          </a:ln>
        </p:spPr>
        <p:txBody>
          <a:bodyPr wrap="square" rtlCol="0">
            <a:spAutoFit/>
          </a:bodyPr>
          <a:lstStyle/>
          <a:p>
            <a:r>
              <a:rPr kumimoji="1" lang="ja-JP" altLang="en-US" dirty="0"/>
              <a:t>町内のプランニングチームづくりは、リーダーは経験と知恵を兼ね備えた、町に住んでいるシニアの中にいっぱいいるはずだ。</a:t>
            </a:r>
            <a:endParaRPr kumimoji="1" lang="en-US" altLang="ja-JP" dirty="0"/>
          </a:p>
          <a:p>
            <a:r>
              <a:rPr kumimoji="1" lang="ja-JP" altLang="en-US" dirty="0"/>
              <a:t>それを見つけていくのは、まず町の中に公ではない、</a:t>
            </a:r>
            <a:r>
              <a:rPr kumimoji="1" lang="ja-JP" altLang="en-US" dirty="0" err="1"/>
              <a:t>ぷらっと</a:t>
            </a:r>
            <a:r>
              <a:rPr kumimoji="1" lang="ja-JP" altLang="en-US" dirty="0"/>
              <a:t>気軽に集まれる拠点がほしい。</a:t>
            </a:r>
            <a:endParaRPr kumimoji="1" lang="en-US" altLang="ja-JP" dirty="0"/>
          </a:p>
        </p:txBody>
      </p:sp>
      <p:sp>
        <p:nvSpPr>
          <p:cNvPr id="9" name="矢印: 右 8">
            <a:extLst>
              <a:ext uri="{FF2B5EF4-FFF2-40B4-BE49-F238E27FC236}">
                <a16:creationId xmlns:a16="http://schemas.microsoft.com/office/drawing/2014/main" id="{1FEB62E3-5FFE-4317-A28A-86B60CBF7376}"/>
              </a:ext>
            </a:extLst>
          </p:cNvPr>
          <p:cNvSpPr/>
          <p:nvPr/>
        </p:nvSpPr>
        <p:spPr>
          <a:xfrm>
            <a:off x="6902908" y="5588012"/>
            <a:ext cx="351735" cy="716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6">
            <a:extLst>
              <a:ext uri="{FF2B5EF4-FFF2-40B4-BE49-F238E27FC236}">
                <a16:creationId xmlns:a16="http://schemas.microsoft.com/office/drawing/2014/main" id="{A6165E30-08DB-4A91-B8D3-5455812CBF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73080" y="484632"/>
            <a:ext cx="1224280" cy="751727"/>
          </a:xfrm>
          <a:prstGeom prst="rect">
            <a:avLst/>
          </a:prstGeom>
          <a:noFill/>
          <a:ln>
            <a:noFill/>
          </a:ln>
          <a:extLst>
            <a:ext uri="{909E8E84-426E-40dd-AFC4-6F175D3DCCD1}">
              <a14:hiddenFill xmlns:a14="http://schemas.microsoft.com/office/drawing/2010/main" xmlns="">
                <a:solidFill>
                  <a:srgbClr val="FFFFFF">
                    <a:alpha val="9803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スライド番号プレースホルダー 10">
            <a:extLst>
              <a:ext uri="{FF2B5EF4-FFF2-40B4-BE49-F238E27FC236}">
                <a16:creationId xmlns:a16="http://schemas.microsoft.com/office/drawing/2014/main" id="{FCEEB8C0-6C03-4EC6-BB38-F9BF09C862C6}"/>
              </a:ext>
            </a:extLst>
          </p:cNvPr>
          <p:cNvSpPr>
            <a:spLocks noGrp="1"/>
          </p:cNvSpPr>
          <p:nvPr>
            <p:ph type="sldNum" sz="quarter" idx="12"/>
          </p:nvPr>
        </p:nvSpPr>
        <p:spPr/>
        <p:txBody>
          <a:bodyPr/>
          <a:lstStyle/>
          <a:p>
            <a:fld id="{4FAB73BC-B049-4115-A692-8D63A059BFB8}" type="slidenum">
              <a:rPr lang="en-US" smtClean="0"/>
              <a:t>3</a:t>
            </a:fld>
            <a:endParaRPr lang="en-US" dirty="0"/>
          </a:p>
        </p:txBody>
      </p:sp>
      <p:sp>
        <p:nvSpPr>
          <p:cNvPr id="12" name="タイトル 1">
            <a:extLst>
              <a:ext uri="{FF2B5EF4-FFF2-40B4-BE49-F238E27FC236}">
                <a16:creationId xmlns:a16="http://schemas.microsoft.com/office/drawing/2014/main" id="{901BC242-4282-4AFE-8796-8FB7D441B622}"/>
              </a:ext>
            </a:extLst>
          </p:cNvPr>
          <p:cNvSpPr txBox="1">
            <a:spLocks/>
          </p:cNvSpPr>
          <p:nvPr/>
        </p:nvSpPr>
        <p:spPr>
          <a:xfrm>
            <a:off x="6442202" y="482058"/>
            <a:ext cx="373832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ja-JP" altLang="en-US" dirty="0"/>
              <a:t>まち直し</a:t>
            </a:r>
          </a:p>
        </p:txBody>
      </p:sp>
      <p:sp>
        <p:nvSpPr>
          <p:cNvPr id="13" name="右矢印 12"/>
          <p:cNvSpPr/>
          <p:nvPr/>
        </p:nvSpPr>
        <p:spPr>
          <a:xfrm>
            <a:off x="4956039" y="1126184"/>
            <a:ext cx="1338294" cy="43249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187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A9E6F2-F7F4-4CC2-9D2A-5DCDCD4D92EE}"/>
              </a:ext>
            </a:extLst>
          </p:cNvPr>
          <p:cNvSpPr>
            <a:spLocks noGrp="1"/>
          </p:cNvSpPr>
          <p:nvPr>
            <p:ph type="title"/>
          </p:nvPr>
        </p:nvSpPr>
        <p:spPr>
          <a:xfrm>
            <a:off x="677914" y="227584"/>
            <a:ext cx="10058400" cy="805688"/>
          </a:xfrm>
        </p:spPr>
        <p:txBody>
          <a:bodyPr>
            <a:normAutofit/>
          </a:bodyPr>
          <a:lstStyle/>
          <a:p>
            <a:r>
              <a:rPr lang="ja-JP" altLang="en-US" sz="4000" dirty="0"/>
              <a:t>“まち直し”資源①</a:t>
            </a:r>
            <a:endParaRPr kumimoji="1" lang="ja-JP" altLang="en-US" sz="4000" dirty="0"/>
          </a:p>
        </p:txBody>
      </p:sp>
      <p:graphicFrame>
        <p:nvGraphicFramePr>
          <p:cNvPr id="6" name="グラフ 5">
            <a:extLst>
              <a:ext uri="{FF2B5EF4-FFF2-40B4-BE49-F238E27FC236}">
                <a16:creationId xmlns:a16="http://schemas.microsoft.com/office/drawing/2014/main" id="{0E1D7AA8-59FC-4CC1-A1AA-A7AC6EEA94C4}"/>
              </a:ext>
            </a:extLst>
          </p:cNvPr>
          <p:cNvGraphicFramePr>
            <a:graphicFrameLocks/>
          </p:cNvGraphicFramePr>
          <p:nvPr>
            <p:extLst>
              <p:ext uri="{D42A27DB-BD31-4B8C-83A1-F6EECF244321}">
                <p14:modId xmlns:p14="http://schemas.microsoft.com/office/powerpoint/2010/main" val="1155905490"/>
              </p:ext>
            </p:extLst>
          </p:nvPr>
        </p:nvGraphicFramePr>
        <p:xfrm>
          <a:off x="2470696" y="2264804"/>
          <a:ext cx="3056343" cy="43595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0784E513-F0EB-4EEB-93E6-FB5DED23118B}"/>
              </a:ext>
            </a:extLst>
          </p:cNvPr>
          <p:cNvGraphicFramePr>
            <a:graphicFrameLocks/>
          </p:cNvGraphicFramePr>
          <p:nvPr>
            <p:extLst>
              <p:ext uri="{D42A27DB-BD31-4B8C-83A1-F6EECF244321}">
                <p14:modId xmlns:p14="http://schemas.microsoft.com/office/powerpoint/2010/main" val="4242209273"/>
              </p:ext>
            </p:extLst>
          </p:nvPr>
        </p:nvGraphicFramePr>
        <p:xfrm>
          <a:off x="6673303" y="2264804"/>
          <a:ext cx="3569854" cy="4359516"/>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図 6">
            <a:extLst>
              <a:ext uri="{FF2B5EF4-FFF2-40B4-BE49-F238E27FC236}">
                <a16:creationId xmlns:a16="http://schemas.microsoft.com/office/drawing/2014/main" id="{83D5D1BE-68FB-4E99-AF71-8DFE6B5DE4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5160" y="342392"/>
            <a:ext cx="1125183" cy="690880"/>
          </a:xfrm>
          <a:prstGeom prst="rect">
            <a:avLst/>
          </a:prstGeom>
          <a:noFill/>
          <a:ln>
            <a:noFill/>
          </a:ln>
          <a:extLst>
            <a:ext uri="{909E8E84-426E-40dd-AFC4-6F175D3DCCD1}">
              <a14:hiddenFill xmlns:a14="http://schemas.microsoft.com/office/drawing/2010/main" xmlns="">
                <a:solidFill>
                  <a:srgbClr val="FFFFFF">
                    <a:alpha val="9803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スライド番号プレースホルダー 3">
            <a:extLst>
              <a:ext uri="{FF2B5EF4-FFF2-40B4-BE49-F238E27FC236}">
                <a16:creationId xmlns:a16="http://schemas.microsoft.com/office/drawing/2014/main" id="{42D73D19-9EF3-4607-85D7-76974785FD43}"/>
              </a:ext>
            </a:extLst>
          </p:cNvPr>
          <p:cNvSpPr>
            <a:spLocks noGrp="1"/>
          </p:cNvSpPr>
          <p:nvPr>
            <p:ph type="sldNum" sz="quarter" idx="12"/>
          </p:nvPr>
        </p:nvSpPr>
        <p:spPr/>
        <p:txBody>
          <a:bodyPr/>
          <a:lstStyle/>
          <a:p>
            <a:fld id="{4FAB73BC-B049-4115-A692-8D63A059BFB8}" type="slidenum">
              <a:rPr lang="en-US" smtClean="0"/>
              <a:t>4</a:t>
            </a:fld>
            <a:endParaRPr lang="en-US" dirty="0"/>
          </a:p>
        </p:txBody>
      </p:sp>
      <p:sp>
        <p:nvSpPr>
          <p:cNvPr id="9" name="タイトル 1">
            <a:extLst>
              <a:ext uri="{FF2B5EF4-FFF2-40B4-BE49-F238E27FC236}">
                <a16:creationId xmlns:a16="http://schemas.microsoft.com/office/drawing/2014/main" id="{1DA9E6F2-F7F4-4CC2-9D2A-5DCDCD4D92EE}"/>
              </a:ext>
            </a:extLst>
          </p:cNvPr>
          <p:cNvSpPr txBox="1">
            <a:spLocks/>
          </p:cNvSpPr>
          <p:nvPr/>
        </p:nvSpPr>
        <p:spPr>
          <a:xfrm>
            <a:off x="677914" y="1155104"/>
            <a:ext cx="10058400" cy="80568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kumimoji="1"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ja-JP" altLang="en-US" sz="4000" dirty="0"/>
              <a:t>知恵と経験に秀でたシニアが町の中にいっぱいいる。</a:t>
            </a:r>
            <a:endParaRPr lang="en-US" altLang="ja-JP" sz="4000" dirty="0"/>
          </a:p>
          <a:p>
            <a:r>
              <a:rPr lang="ja-JP" altLang="en-US" sz="4000" dirty="0"/>
              <a:t>それを発見していくこと。人材台帳づくりだ。</a:t>
            </a:r>
          </a:p>
        </p:txBody>
      </p:sp>
    </p:spTree>
    <p:extLst>
      <p:ext uri="{BB962C8B-B14F-4D97-AF65-F5344CB8AC3E}">
        <p14:creationId xmlns:p14="http://schemas.microsoft.com/office/powerpoint/2010/main" val="358284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番号プレースホルダー 3"/>
          <p:cNvSpPr>
            <a:spLocks noGrp="1"/>
          </p:cNvSpPr>
          <p:nvPr>
            <p:ph type="sldNum" sz="quarter" idx="12"/>
          </p:nvPr>
        </p:nvSpPr>
        <p:spPr bwMode="auto">
          <a:xfrm>
            <a:off x="10464800" y="6459539"/>
            <a:ext cx="1312333"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fld id="{98EDC665-696E-0644-B683-A5DFBA0CD748}" type="slidenum">
              <a:rPr lang="en-US" altLang="ja-JP" sz="1200">
                <a:solidFill>
                  <a:srgbClr val="FFFFFF"/>
                </a:solidFill>
              </a:rPr>
              <a:pPr/>
              <a:t>5</a:t>
            </a:fld>
            <a:endParaRPr lang="en-US" altLang="ja-JP" sz="1200">
              <a:solidFill>
                <a:srgbClr val="FFFFFF"/>
              </a:solidFill>
            </a:endParaRPr>
          </a:p>
        </p:txBody>
      </p:sp>
      <p:sp>
        <p:nvSpPr>
          <p:cNvPr id="12" name="Rectangle 2"/>
          <p:cNvSpPr txBox="1">
            <a:spLocks noChangeArrowheads="1"/>
          </p:cNvSpPr>
          <p:nvPr/>
        </p:nvSpPr>
        <p:spPr>
          <a:xfrm>
            <a:off x="630715" y="533400"/>
            <a:ext cx="5236633" cy="533400"/>
          </a:xfrm>
          <a:prstGeom prst="rect">
            <a:avLst/>
          </a:prstGeom>
          <a:ln>
            <a:noFill/>
          </a:ln>
        </p:spPr>
        <p:style>
          <a:lnRef idx="2">
            <a:schemeClr val="dk1"/>
          </a:lnRef>
          <a:fillRef idx="1">
            <a:schemeClr val="lt1"/>
          </a:fillRef>
          <a:effectRef idx="0">
            <a:schemeClr val="dk1"/>
          </a:effectRef>
          <a:fontRef idx="minor">
            <a:schemeClr val="dk1"/>
          </a:fontRef>
        </p:style>
        <p:txBody>
          <a:bodyPr anchor="b"/>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fontAlgn="auto">
              <a:lnSpc>
                <a:spcPts val="3500"/>
              </a:lnSpc>
              <a:spcBef>
                <a:spcPts val="600"/>
              </a:spcBef>
              <a:spcAft>
                <a:spcPts val="600"/>
              </a:spcAft>
              <a:defRPr/>
            </a:pPr>
            <a:r>
              <a:rPr lang="ja-JP" altLang="en-US" sz="3200" b="1" dirty="0">
                <a:solidFill>
                  <a:srgbClr val="000090"/>
                </a:solidFill>
                <a:effectLst>
                  <a:outerShdw blurRad="38100" dist="38100" dir="2700000" algn="tl">
                    <a:srgbClr val="000000">
                      <a:alpha val="43137"/>
                    </a:srgbClr>
                  </a:outerShdw>
                </a:effectLst>
                <a:latin typeface="Times New Roman" pitchFamily="18" charset="0"/>
              </a:rPr>
              <a:t>高齢者</a:t>
            </a:r>
            <a:r>
              <a:rPr lang="en-US" altLang="ja-JP" sz="3200" b="1" dirty="0">
                <a:solidFill>
                  <a:srgbClr val="000090"/>
                </a:solidFill>
                <a:effectLst>
                  <a:outerShdw blurRad="38100" dist="38100" dir="2700000" algn="tl">
                    <a:srgbClr val="000000">
                      <a:alpha val="43137"/>
                    </a:srgbClr>
                  </a:outerShdw>
                </a:effectLst>
                <a:latin typeface="Times New Roman" pitchFamily="18" charset="0"/>
              </a:rPr>
              <a:t> ≠  </a:t>
            </a:r>
            <a:r>
              <a:rPr lang="ja-JP" altLang="en-US" sz="3200" b="1" dirty="0">
                <a:solidFill>
                  <a:srgbClr val="000090"/>
                </a:solidFill>
                <a:effectLst>
                  <a:outerShdw blurRad="38100" dist="38100" dir="2700000" algn="tl">
                    <a:srgbClr val="000000">
                      <a:alpha val="43137"/>
                    </a:srgbClr>
                  </a:outerShdw>
                </a:effectLst>
                <a:latin typeface="Times New Roman" pitchFamily="18" charset="0"/>
              </a:rPr>
              <a:t>弱者</a:t>
            </a:r>
            <a:endParaRPr lang="en-US" altLang="ja-JP" sz="3200" b="1" dirty="0">
              <a:solidFill>
                <a:srgbClr val="000090"/>
              </a:solidFill>
              <a:effectLst>
                <a:outerShdw blurRad="38100" dist="38100" dir="2700000" algn="tl">
                  <a:srgbClr val="000000">
                    <a:alpha val="43137"/>
                  </a:srgbClr>
                </a:outerShdw>
              </a:effectLst>
              <a:latin typeface="Times New Roman" pitchFamily="18" charset="0"/>
            </a:endParaRPr>
          </a:p>
        </p:txBody>
      </p:sp>
      <p:sp>
        <p:nvSpPr>
          <p:cNvPr id="19459" name="フッター プレースホルダー 2"/>
          <p:cNvSpPr txBox="1">
            <a:spLocks/>
          </p:cNvSpPr>
          <p:nvPr/>
        </p:nvSpPr>
        <p:spPr bwMode="auto">
          <a:xfrm>
            <a:off x="7097185" y="6472239"/>
            <a:ext cx="505036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algn="ctr"/>
            <a:r>
              <a:rPr lang="ja-JP" altLang="en-US" sz="1200">
                <a:solidFill>
                  <a:srgbClr val="0000CC"/>
                </a:solidFill>
              </a:rPr>
              <a:t>　　　　　　　　　　　　　　　　　すみれが丘自由研究会</a:t>
            </a:r>
            <a:endParaRPr lang="en-US" altLang="ja-JP" sz="1200">
              <a:solidFill>
                <a:srgbClr val="0000CC"/>
              </a:solidFill>
            </a:endParaRPr>
          </a:p>
        </p:txBody>
      </p:sp>
      <p:sp>
        <p:nvSpPr>
          <p:cNvPr id="19461" name="テキスト ボックス 12"/>
          <p:cNvSpPr txBox="1">
            <a:spLocks noChangeArrowheads="1"/>
          </p:cNvSpPr>
          <p:nvPr/>
        </p:nvSpPr>
        <p:spPr bwMode="auto">
          <a:xfrm>
            <a:off x="2768133" y="1066801"/>
            <a:ext cx="746430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algn="ctr"/>
            <a:r>
              <a:rPr lang="ja-JP" altLang="en-US">
                <a:solidFill>
                  <a:srgbClr val="000090"/>
                </a:solidFill>
              </a:rPr>
              <a:t>これまで社会や企業で発揮した力を地域やまちで生かす</a:t>
            </a:r>
          </a:p>
        </p:txBody>
      </p:sp>
      <p:pic>
        <p:nvPicPr>
          <p:cNvPr id="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4664" y="1473700"/>
            <a:ext cx="6553200" cy="492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図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27439" y="6007225"/>
            <a:ext cx="533400"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4546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番号プレースホルダー 3"/>
          <p:cNvSpPr>
            <a:spLocks noGrp="1"/>
          </p:cNvSpPr>
          <p:nvPr>
            <p:ph type="sldNum" sz="quarter" idx="12"/>
          </p:nvPr>
        </p:nvSpPr>
        <p:spPr bwMode="auto">
          <a:xfrm>
            <a:off x="10464800" y="6459539"/>
            <a:ext cx="1312333"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fld id="{98EDC665-696E-0644-B683-A5DFBA0CD748}" type="slidenum">
              <a:rPr lang="en-US" altLang="ja-JP" sz="1200">
                <a:solidFill>
                  <a:srgbClr val="FFFFFF"/>
                </a:solidFill>
              </a:rPr>
              <a:pPr/>
              <a:t>6</a:t>
            </a:fld>
            <a:endParaRPr lang="en-US" altLang="ja-JP" sz="1200">
              <a:solidFill>
                <a:srgbClr val="FFFFFF"/>
              </a:solidFill>
            </a:endParaRPr>
          </a:p>
        </p:txBody>
      </p:sp>
      <p:sp>
        <p:nvSpPr>
          <p:cNvPr id="12" name="Rectangle 2"/>
          <p:cNvSpPr txBox="1">
            <a:spLocks noChangeArrowheads="1"/>
          </p:cNvSpPr>
          <p:nvPr/>
        </p:nvSpPr>
        <p:spPr>
          <a:xfrm>
            <a:off x="630715" y="533400"/>
            <a:ext cx="5236633" cy="533400"/>
          </a:xfrm>
          <a:prstGeom prst="rect">
            <a:avLst/>
          </a:prstGeom>
          <a:ln>
            <a:noFill/>
          </a:ln>
        </p:spPr>
        <p:style>
          <a:lnRef idx="2">
            <a:schemeClr val="dk1"/>
          </a:lnRef>
          <a:fillRef idx="1">
            <a:schemeClr val="lt1"/>
          </a:fillRef>
          <a:effectRef idx="0">
            <a:schemeClr val="dk1"/>
          </a:effectRef>
          <a:fontRef idx="minor">
            <a:schemeClr val="dk1"/>
          </a:fontRef>
        </p:style>
        <p:txBody>
          <a:bodyPr anchor="b"/>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fontAlgn="auto">
              <a:lnSpc>
                <a:spcPts val="3500"/>
              </a:lnSpc>
              <a:spcBef>
                <a:spcPts val="600"/>
              </a:spcBef>
              <a:spcAft>
                <a:spcPts val="600"/>
              </a:spcAft>
              <a:defRPr/>
            </a:pPr>
            <a:r>
              <a:rPr lang="en-US" altLang="en-US" sz="3200" b="1" dirty="0">
                <a:solidFill>
                  <a:srgbClr val="000090"/>
                </a:solidFill>
                <a:effectLst>
                  <a:outerShdw blurRad="38100" dist="38100" dir="2700000" algn="tl">
                    <a:srgbClr val="000000">
                      <a:alpha val="43137"/>
                    </a:srgbClr>
                  </a:outerShdw>
                </a:effectLst>
                <a:latin typeface="Times New Roman" pitchFamily="18" charset="0"/>
              </a:rPr>
              <a:t>すみれ倶楽部 </a:t>
            </a:r>
            <a:r>
              <a:rPr lang="ja-JP" altLang="en-US" sz="3200" b="1" dirty="0">
                <a:solidFill>
                  <a:srgbClr val="000090"/>
                </a:solidFill>
                <a:effectLst>
                  <a:outerShdw blurRad="38100" dist="38100" dir="2700000" algn="tl">
                    <a:srgbClr val="000000">
                      <a:alpha val="43137"/>
                    </a:srgbClr>
                  </a:outerShdw>
                </a:effectLst>
                <a:latin typeface="Times New Roman" pitchFamily="18" charset="0"/>
              </a:rPr>
              <a:t>構想</a:t>
            </a:r>
            <a:endParaRPr lang="en-US" altLang="ja-JP" sz="3200" b="1" dirty="0">
              <a:solidFill>
                <a:srgbClr val="000090"/>
              </a:solidFill>
              <a:effectLst>
                <a:outerShdw blurRad="38100" dist="38100" dir="2700000" algn="tl">
                  <a:srgbClr val="000000">
                    <a:alpha val="43137"/>
                  </a:srgbClr>
                </a:outerShdw>
              </a:effectLst>
              <a:latin typeface="Times New Roman" pitchFamily="18" charset="0"/>
            </a:endParaRPr>
          </a:p>
        </p:txBody>
      </p:sp>
      <p:sp>
        <p:nvSpPr>
          <p:cNvPr id="19459" name="フッター プレースホルダー 2"/>
          <p:cNvSpPr txBox="1">
            <a:spLocks/>
          </p:cNvSpPr>
          <p:nvPr/>
        </p:nvSpPr>
        <p:spPr bwMode="auto">
          <a:xfrm>
            <a:off x="7097185" y="6472239"/>
            <a:ext cx="505036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algn="ctr"/>
            <a:r>
              <a:rPr lang="ja-JP" altLang="en-US" sz="1200">
                <a:solidFill>
                  <a:srgbClr val="0000CC"/>
                </a:solidFill>
              </a:rPr>
              <a:t>　　　　　　　　　　　　　　　　　すみれが丘自由研究会</a:t>
            </a:r>
            <a:endParaRPr lang="en-US" altLang="ja-JP" sz="1200">
              <a:solidFill>
                <a:srgbClr val="0000CC"/>
              </a:solidFill>
            </a:endParaRPr>
          </a:p>
        </p:txBody>
      </p:sp>
      <p:sp>
        <p:nvSpPr>
          <p:cNvPr id="19461" name="テキスト ボックス 12"/>
          <p:cNvSpPr txBox="1">
            <a:spLocks noChangeArrowheads="1"/>
          </p:cNvSpPr>
          <p:nvPr/>
        </p:nvSpPr>
        <p:spPr bwMode="auto">
          <a:xfrm>
            <a:off x="6264800" y="776111"/>
            <a:ext cx="334779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algn="ctr"/>
            <a:r>
              <a:rPr lang="ja-JP" altLang="en-US" dirty="0">
                <a:solidFill>
                  <a:srgbClr val="000090"/>
                </a:solidFill>
              </a:rPr>
              <a:t>ぶらっと寄れて談論風発</a:t>
            </a:r>
          </a:p>
        </p:txBody>
      </p:sp>
      <p:pic>
        <p:nvPicPr>
          <p:cNvPr id="9" name="図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7439" y="6007225"/>
            <a:ext cx="533400"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図 1"/>
          <p:cNvPicPr>
            <a:picLocks noChangeAspect="1"/>
          </p:cNvPicPr>
          <p:nvPr/>
        </p:nvPicPr>
        <p:blipFill>
          <a:blip r:embed="rId4"/>
          <a:stretch>
            <a:fillRect/>
          </a:stretch>
        </p:blipFill>
        <p:spPr>
          <a:xfrm>
            <a:off x="1651197" y="1468347"/>
            <a:ext cx="6963922" cy="4672974"/>
          </a:xfrm>
          <a:prstGeom prst="rect">
            <a:avLst/>
          </a:prstGeom>
        </p:spPr>
      </p:pic>
    </p:spTree>
    <p:extLst>
      <p:ext uri="{BB962C8B-B14F-4D97-AF65-F5344CB8AC3E}">
        <p14:creationId xmlns:p14="http://schemas.microsoft.com/office/powerpoint/2010/main" val="116712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06E208-819D-4BC9-A786-85266BBBAA3E}"/>
              </a:ext>
            </a:extLst>
          </p:cNvPr>
          <p:cNvSpPr>
            <a:spLocks noGrp="1"/>
          </p:cNvSpPr>
          <p:nvPr>
            <p:ph type="title"/>
          </p:nvPr>
        </p:nvSpPr>
        <p:spPr>
          <a:xfrm>
            <a:off x="389983" y="296473"/>
            <a:ext cx="10058400" cy="658368"/>
          </a:xfrm>
        </p:spPr>
        <p:txBody>
          <a:bodyPr>
            <a:noAutofit/>
          </a:bodyPr>
          <a:lstStyle/>
          <a:p>
            <a:r>
              <a:rPr kumimoji="1" lang="ja-JP" altLang="en-US" sz="3200" dirty="0"/>
              <a:t>昨年度</a:t>
            </a:r>
            <a:r>
              <a:rPr lang="ja-JP" altLang="en-US" sz="3200" dirty="0"/>
              <a:t>の第１回イベントは、お蔭様で超満員の大盛況</a:t>
            </a:r>
            <a:endParaRPr kumimoji="1" lang="ja-JP" altLang="en-US" sz="3200" dirty="0"/>
          </a:p>
        </p:txBody>
      </p:sp>
      <p:sp>
        <p:nvSpPr>
          <p:cNvPr id="4" name="スライド番号プレースホルダー 3">
            <a:extLst>
              <a:ext uri="{FF2B5EF4-FFF2-40B4-BE49-F238E27FC236}">
                <a16:creationId xmlns:a16="http://schemas.microsoft.com/office/drawing/2014/main" id="{0A9AD11D-76C2-456C-85B3-BCD41F44292E}"/>
              </a:ext>
            </a:extLst>
          </p:cNvPr>
          <p:cNvSpPr>
            <a:spLocks noGrp="1"/>
          </p:cNvSpPr>
          <p:nvPr>
            <p:ph type="sldNum" sz="quarter" idx="12"/>
          </p:nvPr>
        </p:nvSpPr>
        <p:spPr/>
        <p:txBody>
          <a:bodyPr/>
          <a:lstStyle/>
          <a:p>
            <a:fld id="{4FAB73BC-B049-4115-A692-8D63A059BFB8}" type="slidenum">
              <a:rPr lang="en-US" smtClean="0"/>
              <a:t>7</a:t>
            </a:fld>
            <a:endParaRPr lang="en-US" dirty="0"/>
          </a:p>
        </p:txBody>
      </p:sp>
      <p:pic>
        <p:nvPicPr>
          <p:cNvPr id="5" name="図 1">
            <a:extLst>
              <a:ext uri="{FF2B5EF4-FFF2-40B4-BE49-F238E27FC236}">
                <a16:creationId xmlns:a16="http://schemas.microsoft.com/office/drawing/2014/main" id="{AE7EDE10-1845-4776-8236-1E1C54C79A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052" y="1944228"/>
            <a:ext cx="2855914" cy="2133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図 3">
            <a:extLst>
              <a:ext uri="{FF2B5EF4-FFF2-40B4-BE49-F238E27FC236}">
                <a16:creationId xmlns:a16="http://schemas.microsoft.com/office/drawing/2014/main" id="{2027F19C-75F1-49DC-8728-265AC3FABC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9665" y="1840755"/>
            <a:ext cx="2895600" cy="217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図 4">
            <a:extLst>
              <a:ext uri="{FF2B5EF4-FFF2-40B4-BE49-F238E27FC236}">
                <a16:creationId xmlns:a16="http://schemas.microsoft.com/office/drawing/2014/main" id="{6757EF94-F169-4B16-8BD2-550B6CB3B4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3252" y="4154030"/>
            <a:ext cx="3402013" cy="255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図 7">
            <a:extLst>
              <a:ext uri="{FF2B5EF4-FFF2-40B4-BE49-F238E27FC236}">
                <a16:creationId xmlns:a16="http://schemas.microsoft.com/office/drawing/2014/main" id="{D147B19B-56BC-42BD-A2EC-3F5255017C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5051" y="4230229"/>
            <a:ext cx="4419600"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図 6">
            <a:extLst>
              <a:ext uri="{FF2B5EF4-FFF2-40B4-BE49-F238E27FC236}">
                <a16:creationId xmlns:a16="http://schemas.microsoft.com/office/drawing/2014/main" id="{0B1D309B-8BC5-4386-8CA0-FF87B108052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63051" y="2096630"/>
            <a:ext cx="1828800" cy="1122363"/>
          </a:xfrm>
          <a:prstGeom prst="rect">
            <a:avLst/>
          </a:prstGeom>
          <a:noFill/>
          <a:ln>
            <a:noFill/>
          </a:ln>
          <a:extLst>
            <a:ext uri="{909E8E84-426E-40dd-AFC4-6F175D3DCCD1}">
              <a14:hiddenFill xmlns:a14="http://schemas.microsoft.com/office/drawing/2010/main" xmlns="">
                <a:solidFill>
                  <a:srgbClr val="FFFFFF">
                    <a:alpha val="98038"/>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図 6">
            <a:extLst>
              <a:ext uri="{FF2B5EF4-FFF2-40B4-BE49-F238E27FC236}">
                <a16:creationId xmlns:a16="http://schemas.microsoft.com/office/drawing/2014/main" id="{A6165E30-08DB-4A91-B8D3-5455812CBF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73080" y="484632"/>
            <a:ext cx="1224280" cy="751727"/>
          </a:xfrm>
          <a:prstGeom prst="rect">
            <a:avLst/>
          </a:prstGeom>
          <a:noFill/>
          <a:ln>
            <a:noFill/>
          </a:ln>
          <a:extLst>
            <a:ext uri="{909E8E84-426E-40dd-AFC4-6F175D3DCCD1}">
              <a14:hiddenFill xmlns:a14="http://schemas.microsoft.com/office/drawing/2010/main" xmlns="">
                <a:solidFill>
                  <a:srgbClr val="FFFFFF">
                    <a:alpha val="98038"/>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コンテンツ プレースホルダー 4">
            <a:extLst>
              <a:ext uri="{FF2B5EF4-FFF2-40B4-BE49-F238E27FC236}">
                <a16:creationId xmlns:a16="http://schemas.microsoft.com/office/drawing/2014/main" id="{AF16C4CF-1F3D-4A3A-8FEF-A28744860A7F}"/>
              </a:ext>
            </a:extLst>
          </p:cNvPr>
          <p:cNvPicPr>
            <a:picLocks noGrp="1" noChangeAspect="1"/>
          </p:cNvPicPr>
          <p:nvPr>
            <p:ph idx="1"/>
          </p:nvPr>
        </p:nvPicPr>
        <p:blipFill>
          <a:blip r:embed="rId7"/>
          <a:stretch>
            <a:fillRect/>
          </a:stretch>
        </p:blipFill>
        <p:spPr>
          <a:xfrm>
            <a:off x="7630724" y="2840089"/>
            <a:ext cx="4187990" cy="2646355"/>
          </a:xfrm>
          <a:prstGeom prst="rect">
            <a:avLst/>
          </a:prstGeom>
        </p:spPr>
      </p:pic>
      <p:sp>
        <p:nvSpPr>
          <p:cNvPr id="12" name="タイトル 1">
            <a:extLst>
              <a:ext uri="{FF2B5EF4-FFF2-40B4-BE49-F238E27FC236}">
                <a16:creationId xmlns:a16="http://schemas.microsoft.com/office/drawing/2014/main" id="{1406E208-819D-4BC9-A786-85266BBBAA3E}"/>
              </a:ext>
            </a:extLst>
          </p:cNvPr>
          <p:cNvSpPr txBox="1">
            <a:spLocks/>
          </p:cNvSpPr>
          <p:nvPr/>
        </p:nvSpPr>
        <p:spPr>
          <a:xfrm>
            <a:off x="389983" y="965581"/>
            <a:ext cx="10058400" cy="658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5400"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ja-JP" altLang="en-US" sz="1800" dirty="0"/>
              <a:t>大勢の方が講師のお話に聴き入り、そしてグループに分かれてのミーティングを真剣な目で取り組んでおられた。インド独立の父ガンジーは、明日死ぬかのようにいきなさい・・永遠に生きるかのように学びなさいと教えてくれている。</a:t>
            </a:r>
          </a:p>
        </p:txBody>
      </p:sp>
    </p:spTree>
    <p:extLst>
      <p:ext uri="{BB962C8B-B14F-4D97-AF65-F5344CB8AC3E}">
        <p14:creationId xmlns:p14="http://schemas.microsoft.com/office/powerpoint/2010/main" val="304673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B8A0B1-1464-4C19-BE95-85ED1D87951C}"/>
              </a:ext>
            </a:extLst>
          </p:cNvPr>
          <p:cNvSpPr>
            <a:spLocks noGrp="1"/>
          </p:cNvSpPr>
          <p:nvPr>
            <p:ph type="title"/>
          </p:nvPr>
        </p:nvSpPr>
        <p:spPr>
          <a:xfrm>
            <a:off x="945688" y="431404"/>
            <a:ext cx="10058400" cy="725221"/>
          </a:xfrm>
        </p:spPr>
        <p:txBody>
          <a:bodyPr>
            <a:normAutofit fontScale="90000"/>
          </a:bodyPr>
          <a:lstStyle/>
          <a:p>
            <a:r>
              <a:rPr kumimoji="1" lang="ja-JP" altLang="en-US" dirty="0"/>
              <a:t>今年度の活動予定</a:t>
            </a:r>
          </a:p>
        </p:txBody>
      </p:sp>
      <p:sp>
        <p:nvSpPr>
          <p:cNvPr id="3" name="コンテンツ プレースホルダー 2">
            <a:extLst>
              <a:ext uri="{FF2B5EF4-FFF2-40B4-BE49-F238E27FC236}">
                <a16:creationId xmlns:a16="http://schemas.microsoft.com/office/drawing/2014/main" id="{CC4ED117-615E-4CB3-807F-3002F68862C1}"/>
              </a:ext>
            </a:extLst>
          </p:cNvPr>
          <p:cNvSpPr>
            <a:spLocks noGrp="1"/>
          </p:cNvSpPr>
          <p:nvPr>
            <p:ph idx="1"/>
          </p:nvPr>
        </p:nvSpPr>
        <p:spPr>
          <a:xfrm>
            <a:off x="1072896" y="1283228"/>
            <a:ext cx="10058400" cy="5190239"/>
          </a:xfrm>
        </p:spPr>
        <p:txBody>
          <a:bodyPr>
            <a:normAutofit lnSpcReduction="10000"/>
          </a:bodyPr>
          <a:lstStyle/>
          <a:p>
            <a:r>
              <a:rPr kumimoji="1" lang="ja-JP" altLang="en-US" sz="2800" dirty="0"/>
              <a:t>多世代に向けた６つのイベント開催</a:t>
            </a:r>
            <a:r>
              <a:rPr lang="ja-JP" altLang="en-US" sz="2800" dirty="0"/>
              <a:t>で、</a:t>
            </a:r>
            <a:r>
              <a:rPr kumimoji="1" lang="ja-JP" altLang="en-US" sz="2800" dirty="0"/>
              <a:t>町内の主なクラブ活動の方たちと話あってすみれクラブ運営体制の協働関係を作って行きたい。</a:t>
            </a:r>
            <a:endParaRPr kumimoji="1" lang="en-US" altLang="ja-JP" sz="2800" dirty="0"/>
          </a:p>
          <a:p>
            <a:endParaRPr kumimoji="1" lang="en-US" altLang="ja-JP" sz="2800" dirty="0"/>
          </a:p>
          <a:p>
            <a:pPr marL="274320" lvl="1" indent="0">
              <a:buNone/>
            </a:pPr>
            <a:r>
              <a:rPr lang="ja-JP" altLang="en-US" sz="2800" dirty="0"/>
              <a:t>①和菓子作りを体験し、新茶をいただき、すみれが丘町づくりを話あおう</a:t>
            </a:r>
            <a:endParaRPr lang="en-US" altLang="ja-JP" sz="2800" dirty="0"/>
          </a:p>
          <a:p>
            <a:pPr marL="274320" lvl="1" indent="0">
              <a:buNone/>
            </a:pPr>
            <a:r>
              <a:rPr kumimoji="1" lang="ja-JP" altLang="en-US" sz="2800" dirty="0"/>
              <a:t>②③人生</a:t>
            </a:r>
            <a:r>
              <a:rPr lang="ja-JP" altLang="en-US" sz="2800" dirty="0"/>
              <a:t>百年時代を上手に生きるコツを学ぶ会（</a:t>
            </a:r>
            <a:r>
              <a:rPr lang="en-US" altLang="ja-JP" sz="2800" dirty="0"/>
              <a:t>Vol.2 &amp; Vol.3)</a:t>
            </a:r>
          </a:p>
          <a:p>
            <a:pPr marL="274320" lvl="1" indent="0">
              <a:buNone/>
            </a:pPr>
            <a:r>
              <a:rPr kumimoji="1" lang="ja-JP" altLang="en-US" sz="2800" dirty="0"/>
              <a:t>④息子・娘夫婦とも同居でき、快適に住める住いのリフォームを考える会</a:t>
            </a:r>
            <a:endParaRPr kumimoji="1" lang="en-US" altLang="ja-JP" sz="2800" dirty="0"/>
          </a:p>
          <a:p>
            <a:pPr marL="274320" lvl="1" indent="0">
              <a:buNone/>
            </a:pPr>
            <a:r>
              <a:rPr lang="ja-JP" altLang="en-US" sz="2800" dirty="0"/>
              <a:t>⑤理科が一度に楽しくなる放課後教室</a:t>
            </a:r>
            <a:endParaRPr lang="en-US" altLang="ja-JP" sz="2800" dirty="0"/>
          </a:p>
          <a:p>
            <a:pPr marL="274320" lvl="1" indent="0">
              <a:buNone/>
            </a:pPr>
            <a:r>
              <a:rPr kumimoji="1" lang="ja-JP" altLang="en-US" sz="2800" dirty="0"/>
              <a:t>⑥一緒に歌いましょう！ママと幼児のためのコンサート</a:t>
            </a:r>
            <a:endParaRPr kumimoji="1" lang="en-US" altLang="ja-JP" sz="2800" dirty="0"/>
          </a:p>
        </p:txBody>
      </p:sp>
      <p:pic>
        <p:nvPicPr>
          <p:cNvPr id="4" name="図 6">
            <a:extLst>
              <a:ext uri="{FF2B5EF4-FFF2-40B4-BE49-F238E27FC236}">
                <a16:creationId xmlns:a16="http://schemas.microsoft.com/office/drawing/2014/main" id="{97FBFABD-C835-4167-B189-EB2ADE6224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8836" y="304800"/>
            <a:ext cx="1264920" cy="776681"/>
          </a:xfrm>
          <a:prstGeom prst="rect">
            <a:avLst/>
          </a:prstGeom>
          <a:noFill/>
          <a:ln>
            <a:noFill/>
          </a:ln>
          <a:extLst>
            <a:ext uri="{909E8E84-426E-40dd-AFC4-6F175D3DCCD1}">
              <a14:hiddenFill xmlns:a14="http://schemas.microsoft.com/office/drawing/2010/main" xmlns="">
                <a:solidFill>
                  <a:srgbClr val="FFFFFF">
                    <a:alpha val="9803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スライド番号プレースホルダー 4">
            <a:extLst>
              <a:ext uri="{FF2B5EF4-FFF2-40B4-BE49-F238E27FC236}">
                <a16:creationId xmlns:a16="http://schemas.microsoft.com/office/drawing/2014/main" id="{043FF977-58B8-4CF5-9FF1-26B7578C16BA}"/>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3054249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DD6126-4476-47FA-B511-F2A1F9E7B2AC}"/>
              </a:ext>
            </a:extLst>
          </p:cNvPr>
          <p:cNvSpPr>
            <a:spLocks noGrp="1"/>
          </p:cNvSpPr>
          <p:nvPr>
            <p:ph type="title"/>
          </p:nvPr>
        </p:nvSpPr>
        <p:spPr>
          <a:xfrm>
            <a:off x="327003" y="270354"/>
            <a:ext cx="11505695" cy="595602"/>
          </a:xfrm>
        </p:spPr>
        <p:txBody>
          <a:bodyPr>
            <a:normAutofit fontScale="90000"/>
          </a:bodyPr>
          <a:lstStyle/>
          <a:p>
            <a:r>
              <a:rPr lang="ja-JP" altLang="en-US" sz="4000" dirty="0"/>
              <a:t>まち直し資源②→町内には６０余ものクラブがある。</a:t>
            </a:r>
            <a:endParaRPr kumimoji="1" lang="ja-JP" altLang="en-US" sz="4000" dirty="0"/>
          </a:p>
        </p:txBody>
      </p:sp>
      <p:pic>
        <p:nvPicPr>
          <p:cNvPr id="5" name="図 6">
            <a:extLst>
              <a:ext uri="{FF2B5EF4-FFF2-40B4-BE49-F238E27FC236}">
                <a16:creationId xmlns:a16="http://schemas.microsoft.com/office/drawing/2014/main" id="{4FDAFA43-DBC0-410A-8113-9C241F2AEC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01432" y="270353"/>
            <a:ext cx="1049776" cy="644579"/>
          </a:xfrm>
          <a:prstGeom prst="rect">
            <a:avLst/>
          </a:prstGeom>
          <a:noFill/>
          <a:ln>
            <a:noFill/>
          </a:ln>
          <a:extLst>
            <a:ext uri="{909E8E84-426E-40dd-AFC4-6F175D3DCCD1}">
              <a14:hiddenFill xmlns:a14="http://schemas.microsoft.com/office/drawing/2010/main" xmlns="">
                <a:solidFill>
                  <a:srgbClr val="FFFFFF">
                    <a:alpha val="98038"/>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図 5">
            <a:extLst>
              <a:ext uri="{FF2B5EF4-FFF2-40B4-BE49-F238E27FC236}">
                <a16:creationId xmlns:a16="http://schemas.microsoft.com/office/drawing/2014/main" id="{E9345ED7-09AC-478E-B00C-DDBF0087274E}"/>
              </a:ext>
            </a:extLst>
          </p:cNvPr>
          <p:cNvPicPr>
            <a:picLocks noChangeAspect="1"/>
          </p:cNvPicPr>
          <p:nvPr/>
        </p:nvPicPr>
        <p:blipFill>
          <a:blip r:embed="rId3"/>
          <a:stretch>
            <a:fillRect/>
          </a:stretch>
        </p:blipFill>
        <p:spPr>
          <a:xfrm>
            <a:off x="1786410" y="1843919"/>
            <a:ext cx="3141189" cy="4743728"/>
          </a:xfrm>
          <a:prstGeom prst="rect">
            <a:avLst/>
          </a:prstGeom>
        </p:spPr>
      </p:pic>
      <p:pic>
        <p:nvPicPr>
          <p:cNvPr id="7" name="図 6">
            <a:extLst>
              <a:ext uri="{FF2B5EF4-FFF2-40B4-BE49-F238E27FC236}">
                <a16:creationId xmlns:a16="http://schemas.microsoft.com/office/drawing/2014/main" id="{0A54A1AA-CC50-4EFB-A761-C8BE6AA55EB9}"/>
              </a:ext>
            </a:extLst>
          </p:cNvPr>
          <p:cNvPicPr>
            <a:picLocks noChangeAspect="1"/>
          </p:cNvPicPr>
          <p:nvPr/>
        </p:nvPicPr>
        <p:blipFill>
          <a:blip r:embed="rId4"/>
          <a:stretch>
            <a:fillRect/>
          </a:stretch>
        </p:blipFill>
        <p:spPr>
          <a:xfrm>
            <a:off x="5086728" y="1845006"/>
            <a:ext cx="3377629" cy="4792903"/>
          </a:xfrm>
          <a:prstGeom prst="rect">
            <a:avLst/>
          </a:prstGeom>
        </p:spPr>
      </p:pic>
      <p:pic>
        <p:nvPicPr>
          <p:cNvPr id="8" name="図 7">
            <a:extLst>
              <a:ext uri="{FF2B5EF4-FFF2-40B4-BE49-F238E27FC236}">
                <a16:creationId xmlns:a16="http://schemas.microsoft.com/office/drawing/2014/main" id="{751FD55E-5B3D-4236-A549-E31D3AE7811F}"/>
              </a:ext>
            </a:extLst>
          </p:cNvPr>
          <p:cNvPicPr>
            <a:picLocks noChangeAspect="1"/>
          </p:cNvPicPr>
          <p:nvPr/>
        </p:nvPicPr>
        <p:blipFill>
          <a:blip r:embed="rId5"/>
          <a:stretch>
            <a:fillRect/>
          </a:stretch>
        </p:blipFill>
        <p:spPr>
          <a:xfrm>
            <a:off x="8567755" y="1843919"/>
            <a:ext cx="1979744" cy="4798999"/>
          </a:xfrm>
          <a:prstGeom prst="rect">
            <a:avLst/>
          </a:prstGeom>
        </p:spPr>
      </p:pic>
      <p:sp>
        <p:nvSpPr>
          <p:cNvPr id="3" name="スライド番号プレースホルダー 2">
            <a:extLst>
              <a:ext uri="{FF2B5EF4-FFF2-40B4-BE49-F238E27FC236}">
                <a16:creationId xmlns:a16="http://schemas.microsoft.com/office/drawing/2014/main" id="{E413FE60-1EF8-4F9D-9A1C-8C5A3FD06017}"/>
              </a:ext>
            </a:extLst>
          </p:cNvPr>
          <p:cNvSpPr>
            <a:spLocks noGrp="1"/>
          </p:cNvSpPr>
          <p:nvPr>
            <p:ph type="sldNum" sz="quarter" idx="12"/>
          </p:nvPr>
        </p:nvSpPr>
        <p:spPr/>
        <p:txBody>
          <a:bodyPr/>
          <a:lstStyle/>
          <a:p>
            <a:fld id="{4FAB73BC-B049-4115-A692-8D63A059BFB8}" type="slidenum">
              <a:rPr lang="en-US" smtClean="0"/>
              <a:t>9</a:t>
            </a:fld>
            <a:endParaRPr lang="en-US" dirty="0"/>
          </a:p>
        </p:txBody>
      </p:sp>
      <p:sp>
        <p:nvSpPr>
          <p:cNvPr id="9" name="タイトル 1">
            <a:extLst>
              <a:ext uri="{FF2B5EF4-FFF2-40B4-BE49-F238E27FC236}">
                <a16:creationId xmlns:a16="http://schemas.microsoft.com/office/drawing/2014/main" id="{55DD6126-4476-47FA-B511-F2A1F9E7B2AC}"/>
              </a:ext>
            </a:extLst>
          </p:cNvPr>
          <p:cNvSpPr txBox="1">
            <a:spLocks/>
          </p:cNvSpPr>
          <p:nvPr/>
        </p:nvSpPr>
        <p:spPr>
          <a:xfrm>
            <a:off x="327002" y="914932"/>
            <a:ext cx="11505695" cy="92898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kumimoji="1"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ja-JP" altLang="en-US" sz="4000" dirty="0"/>
              <a:t>趣味・スポーツ・福祉・ボランティア・町内会の安全・防災・交通安全・広報等、みんな月に１～２回は顔を合わせている間柄だ。この人たちに“すみれクラブ”を提案し、運営を協働していく事は将来大きな鍵になる。</a:t>
            </a:r>
            <a:endParaRPr lang="en-US" altLang="ja-JP" sz="4000" dirty="0"/>
          </a:p>
        </p:txBody>
      </p:sp>
    </p:spTree>
    <p:extLst>
      <p:ext uri="{BB962C8B-B14F-4D97-AF65-F5344CB8AC3E}">
        <p14:creationId xmlns:p14="http://schemas.microsoft.com/office/powerpoint/2010/main" val="1796554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版活字">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TM03090434[[fn=木版活字]]</Template>
  <TotalTime>507</TotalTime>
  <Words>511</Words>
  <Application>Microsoft Office PowerPoint</Application>
  <PresentationFormat>ワイド画面</PresentationFormat>
  <Paragraphs>47</Paragraphs>
  <Slides>9</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9</vt:i4>
      </vt:variant>
    </vt:vector>
  </HeadingPairs>
  <TitlesOfParts>
    <vt:vector size="20" baseType="lpstr">
      <vt:lpstr>HG明朝B</vt:lpstr>
      <vt:lpstr>ＭＳ Ｐゴシック</vt:lpstr>
      <vt:lpstr>ＭＳ Ｐ明朝</vt:lpstr>
      <vt:lpstr>游ゴシック</vt:lpstr>
      <vt:lpstr>Arial</vt:lpstr>
      <vt:lpstr>Calibri</vt:lpstr>
      <vt:lpstr>Rockwell</vt:lpstr>
      <vt:lpstr>Rockwell Condensed</vt:lpstr>
      <vt:lpstr>Times New Roman</vt:lpstr>
      <vt:lpstr>Wingdings</vt:lpstr>
      <vt:lpstr>木版活字</vt:lpstr>
      <vt:lpstr>「すみれ倶楽部」オープンへ向けて</vt:lpstr>
      <vt:lpstr>すみれが丘の今／欅の木と一緒に歩いて５０年</vt:lpstr>
      <vt:lpstr>まちづくり</vt:lpstr>
      <vt:lpstr>“まち直し”資源①</vt:lpstr>
      <vt:lpstr>PowerPoint プレゼンテーション</vt:lpstr>
      <vt:lpstr>PowerPoint プレゼンテーション</vt:lpstr>
      <vt:lpstr>昨年度の第１回イベントは、お蔭様で超満員の大盛況</vt:lpstr>
      <vt:lpstr>今年度の活動予定</vt:lpstr>
      <vt:lpstr>まち直し資源②→町内には６０余ものクラブがある。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すみれ倶楽部</dc:title>
  <dc:creator>大野 知英</dc:creator>
  <cp:lastModifiedBy>大野 知英</cp:lastModifiedBy>
  <cp:revision>32</cp:revision>
  <dcterms:created xsi:type="dcterms:W3CDTF">2018-05-28T11:50:12Z</dcterms:created>
  <dcterms:modified xsi:type="dcterms:W3CDTF">2018-07-09T01:06:47Z</dcterms:modified>
</cp:coreProperties>
</file>